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60"/>
  </p:notesMasterIdLst>
  <p:handoutMasterIdLst>
    <p:handoutMasterId r:id="rId61"/>
  </p:handoutMasterIdLst>
  <p:sldIdLst>
    <p:sldId id="258" r:id="rId3"/>
    <p:sldId id="260" r:id="rId4"/>
    <p:sldId id="261" r:id="rId5"/>
    <p:sldId id="259" r:id="rId6"/>
    <p:sldId id="293" r:id="rId7"/>
    <p:sldId id="327" r:id="rId8"/>
    <p:sldId id="263" r:id="rId9"/>
    <p:sldId id="314" r:id="rId10"/>
    <p:sldId id="266" r:id="rId11"/>
    <p:sldId id="291" r:id="rId12"/>
    <p:sldId id="274" r:id="rId13"/>
    <p:sldId id="276" r:id="rId14"/>
    <p:sldId id="292" r:id="rId15"/>
    <p:sldId id="272" r:id="rId16"/>
    <p:sldId id="277" r:id="rId17"/>
    <p:sldId id="279" r:id="rId18"/>
    <p:sldId id="275" r:id="rId19"/>
    <p:sldId id="280" r:id="rId20"/>
    <p:sldId id="278" r:id="rId21"/>
    <p:sldId id="282" r:id="rId22"/>
    <p:sldId id="281" r:id="rId23"/>
    <p:sldId id="267" r:id="rId24"/>
    <p:sldId id="283" r:id="rId25"/>
    <p:sldId id="301" r:id="rId26"/>
    <p:sldId id="302" r:id="rId27"/>
    <p:sldId id="303" r:id="rId28"/>
    <p:sldId id="284" r:id="rId29"/>
    <p:sldId id="285" r:id="rId30"/>
    <p:sldId id="286" r:id="rId31"/>
    <p:sldId id="294" r:id="rId32"/>
    <p:sldId id="287" r:id="rId33"/>
    <p:sldId id="288" r:id="rId34"/>
    <p:sldId id="289" r:id="rId35"/>
    <p:sldId id="295" r:id="rId36"/>
    <p:sldId id="296" r:id="rId37"/>
    <p:sldId id="306" r:id="rId38"/>
    <p:sldId id="307" r:id="rId39"/>
    <p:sldId id="330" r:id="rId40"/>
    <p:sldId id="308" r:id="rId41"/>
    <p:sldId id="309" r:id="rId42"/>
    <p:sldId id="324" r:id="rId43"/>
    <p:sldId id="322" r:id="rId44"/>
    <p:sldId id="298" r:id="rId45"/>
    <p:sldId id="311" r:id="rId46"/>
    <p:sldId id="312" r:id="rId47"/>
    <p:sldId id="310" r:id="rId48"/>
    <p:sldId id="318" r:id="rId49"/>
    <p:sldId id="299" r:id="rId50"/>
    <p:sldId id="313" r:id="rId51"/>
    <p:sldId id="323" r:id="rId52"/>
    <p:sldId id="328" r:id="rId53"/>
    <p:sldId id="329" r:id="rId54"/>
    <p:sldId id="315" r:id="rId55"/>
    <p:sldId id="316" r:id="rId56"/>
    <p:sldId id="325" r:id="rId57"/>
    <p:sldId id="320" r:id="rId58"/>
    <p:sldId id="321" r:id="rId5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7030A0"/>
    <a:srgbClr val="ADE5F9"/>
    <a:srgbClr val="3B5059"/>
    <a:srgbClr val="68217A"/>
    <a:srgbClr val="137BC9"/>
    <a:srgbClr val="004561"/>
    <a:srgbClr val="45ACE8"/>
    <a:srgbClr val="0095C8"/>
    <a:srgbClr val="BFBFB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80942" autoAdjust="0"/>
  </p:normalViewPr>
  <p:slideViewPr>
    <p:cSldViewPr>
      <p:cViewPr>
        <p:scale>
          <a:sx n="100" d="100"/>
          <a:sy n="100" d="100"/>
        </p:scale>
        <p:origin x="996" y="1104"/>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3/15/2016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96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Azure Container Service focusses</a:t>
            </a:r>
            <a:r>
              <a:rPr lang="en-US" baseline="0" dirty="0"/>
              <a:t> on the configuration and management of the hosting infrastructure. We also provide key open source orchestration technologies. ACS does not provide an application development model. This has some advantages (e.g. more flexibility in application architecture) but some disadvantages (e.g. </a:t>
            </a:r>
            <a:r>
              <a:rPr lang="en-US" baseline="0" dirty="0" err="1"/>
              <a:t>stateful</a:t>
            </a:r>
            <a:r>
              <a:rPr lang="en-US" baseline="0" dirty="0"/>
              <a:t> applications need to be designed to manage their own state)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25228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54</a:t>
            </a:fld>
            <a:endParaRPr lang="en-US"/>
          </a:p>
        </p:txBody>
      </p:sp>
    </p:spTree>
    <p:extLst>
      <p:ext uri="{BB962C8B-B14F-4D97-AF65-F5344CB8AC3E}">
        <p14:creationId xmlns:p14="http://schemas.microsoft.com/office/powerpoint/2010/main" val="226121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427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570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985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238687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3/15/2016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7" r:id="rId3"/>
    <p:sldLayoutId id="2147483696" r:id="rId4"/>
    <p:sldLayoutId id="214748370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5" r:id="rId15"/>
    <p:sldLayoutId id="2147483676" r:id="rId16"/>
    <p:sldLayoutId id="2147483677" r:id="rId17"/>
    <p:sldLayoutId id="2147483694" r:id="rId18"/>
    <p:sldLayoutId id="2147483695" r:id="rId19"/>
    <p:sldLayoutId id="2147483698" r:id="rId20"/>
    <p:sldLayoutId id="2147483699" r:id="rId2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3/15/2016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4.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5" Type="http://schemas.openxmlformats.org/officeDocument/2006/relationships/image" Target="../media/image28.png"/><Relationship Id="rId10" Type="http://schemas.openxmlformats.org/officeDocument/2006/relationships/image" Target="../media/image48.png"/><Relationship Id="rId4" Type="http://schemas.openxmlformats.org/officeDocument/2006/relationships/image" Target="../media/image25.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gif"/></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57.gif"/></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jpeg"/><Relationship Id="rId3" Type="http://schemas.openxmlformats.org/officeDocument/2006/relationships/image" Target="../media/image21.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tiff"/><Relationship Id="rId9" Type="http://schemas.openxmlformats.org/officeDocument/2006/relationships/image" Target="../media/image64.png"/><Relationship Id="rId1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tmp"/><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SteveLasker/Presentations/tree/master/VSLive2016/Vegas" TargetMode="External"/><Relationship Id="rId13" Type="http://schemas.openxmlformats.org/officeDocument/2006/relationships/image" Target="../media/image17.png"/><Relationship Id="rId3" Type="http://schemas.openxmlformats.org/officeDocument/2006/relationships/hyperlink" Target="aka.ms/DockerToolsForVS" TargetMode="External"/><Relationship Id="rId7" Type="http://schemas.openxmlformats.org/officeDocument/2006/relationships/hyperlink" Target="aka.ms/WindowsContainers" TargetMode="External"/><Relationship Id="rId12" Type="http://schemas.openxmlformats.org/officeDocument/2006/relationships/image" Target="../media/image16.jpe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hyperlink" Target="http://aka.ms/azurecontainerservice" TargetMode="External"/><Relationship Id="rId11" Type="http://schemas.openxmlformats.org/officeDocument/2006/relationships/hyperlink" Target="mailto:Steve.Lasker@Microsoft.com" TargetMode="External"/><Relationship Id="rId5" Type="http://schemas.openxmlformats.org/officeDocument/2006/relationships/hyperlink" Target="http://aka.ms/yodocker" TargetMode="External"/><Relationship Id="rId10" Type="http://schemas.openxmlformats.org/officeDocument/2006/relationships/hyperlink" Target="http://blogs.msdn.com/SteveLasker" TargetMode="External"/><Relationship Id="rId4" Type="http://schemas.openxmlformats.org/officeDocument/2006/relationships/hyperlink" Target="http://aka.ms/DockerToolsForVSCode" TargetMode="External"/><Relationship Id="rId9" Type="http://schemas.openxmlformats.org/officeDocument/2006/relationships/hyperlink" Target="https://github.com/crosbymichael/dockeru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51978"/>
            <a:ext cx="1447800" cy="121898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cohesive.net/wp-content/uploads/2013/06/azur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66950"/>
            <a:ext cx="3107479" cy="11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52750"/>
            <a:ext cx="2401527" cy="19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3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giftofra.files.wordpress.com/2013/03/download-wallpaper-free-universe-space-galaxy-univ-239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8" y="-23864"/>
            <a:ext cx="9337636" cy="5252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gorillawire.com/wp-content/uploads/2013/02/Master_Universe_by_ANTIFAN_RE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0"/>
            <a:ext cx="10572750" cy="522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teveLas\AppData\Local\Temp\SNAGHTML1bd2cc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9105904" cy="51574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19600" y="2266950"/>
            <a:ext cx="990600" cy="369332"/>
          </a:xfrm>
          <a:prstGeom prst="rect">
            <a:avLst/>
          </a:prstGeom>
          <a:noFill/>
        </p:spPr>
        <p:txBody>
          <a:bodyPr wrap="square" rtlCol="0">
            <a:spAutoFit/>
          </a:bodyPr>
          <a:lstStyle/>
          <a:p>
            <a:r>
              <a:rPr lang="en-US">
                <a:solidFill>
                  <a:schemeClr val="bg1"/>
                </a:solidFill>
              </a:rPr>
              <a:t>Our Sun</a:t>
            </a:r>
            <a:endParaRPr lang="en-US" dirty="0">
              <a:solidFill>
                <a:schemeClr val="bg1"/>
              </a:solidFill>
            </a:endParaRPr>
          </a:p>
        </p:txBody>
      </p:sp>
    </p:spTree>
    <p:extLst>
      <p:ext uri="{BB962C8B-B14F-4D97-AF65-F5344CB8AC3E}">
        <p14:creationId xmlns:p14="http://schemas.microsoft.com/office/powerpoint/2010/main" val="32464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par>
                                <p:cTn id="15" presetID="10" presetClass="entr" presetSubtype="0" fill="hold" grpId="0" nodeType="with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nodeType="clickEffect">
                                  <p:stCondLst>
                                    <p:cond delay="0"/>
                                  </p:stCondLst>
                                  <p:childTnLst>
                                    <p:anim calcmode="lin" valueType="num">
                                      <p:cBhvr>
                                        <p:cTn id="38" dur="1000"/>
                                        <p:tgtEl>
                                          <p:spTgt spid="6146"/>
                                        </p:tgtEl>
                                        <p:attrNameLst>
                                          <p:attrName>ppt_w</p:attrName>
                                        </p:attrNameLst>
                                      </p:cBhvr>
                                      <p:tavLst>
                                        <p:tav tm="0">
                                          <p:val>
                                            <p:strVal val="ppt_w"/>
                                          </p:val>
                                        </p:tav>
                                        <p:tav tm="100000">
                                          <p:val>
                                            <p:fltVal val="0"/>
                                          </p:val>
                                        </p:tav>
                                      </p:tavLst>
                                    </p:anim>
                                    <p:anim calcmode="lin" valueType="num">
                                      <p:cBhvr>
                                        <p:cTn id="39" dur="1000"/>
                                        <p:tgtEl>
                                          <p:spTgt spid="6146"/>
                                        </p:tgtEl>
                                        <p:attrNameLst>
                                          <p:attrName>ppt_h</p:attrName>
                                        </p:attrNameLst>
                                      </p:cBhvr>
                                      <p:tavLst>
                                        <p:tav tm="0">
                                          <p:val>
                                            <p:strVal val="ppt_h"/>
                                          </p:val>
                                        </p:tav>
                                        <p:tav tm="100000">
                                          <p:val>
                                            <p:fltVal val="0"/>
                                          </p:val>
                                        </p:tav>
                                      </p:tavLst>
                                    </p:anim>
                                    <p:anim calcmode="lin" valueType="num">
                                      <p:cBhvr>
                                        <p:cTn id="40" dur="1000"/>
                                        <p:tgtEl>
                                          <p:spTgt spid="6146"/>
                                        </p:tgtEl>
                                        <p:attrNameLst>
                                          <p:attrName>style.rotation</p:attrName>
                                        </p:attrNameLst>
                                      </p:cBhvr>
                                      <p:tavLst>
                                        <p:tav tm="0">
                                          <p:val>
                                            <p:fltVal val="0"/>
                                          </p:val>
                                        </p:tav>
                                        <p:tav tm="100000">
                                          <p:val>
                                            <p:fltVal val="90"/>
                                          </p:val>
                                        </p:tav>
                                      </p:tavLst>
                                    </p:anim>
                                    <p:animEffect transition="out" filter="fade">
                                      <p:cBhvr>
                                        <p:cTn id="41" dur="1000"/>
                                        <p:tgtEl>
                                          <p:spTgt spid="6146"/>
                                        </p:tgtEl>
                                      </p:cBhvr>
                                    </p:animEffect>
                                    <p:set>
                                      <p:cBhvr>
                                        <p:cTn id="42"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Ran it multiple times </a:t>
            </a:r>
            <a:r>
              <a:rPr lang="en-US" baseline="30000" dirty="0"/>
              <a:t>on different ports</a:t>
            </a:r>
          </a:p>
          <a:p>
            <a:r>
              <a:rPr lang="en-US" dirty="0"/>
              <a:t>Tagged it for the docker registry</a:t>
            </a:r>
          </a:p>
          <a:p>
            <a:r>
              <a:rPr lang="en-US" dirty="0"/>
              <a:t>Pushed it to a docker registry</a:t>
            </a:r>
          </a:p>
          <a:p>
            <a:r>
              <a:rPr lang="en-US" i="1"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pic>
        <p:nvPicPr>
          <p:cNvPr id="47" name="Picture 4" descr="http://farm8.staticflickr.com/7063/6948367990_71774d62a0_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371" y="3998664"/>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1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pic>
        <p:nvPicPr>
          <p:cNvPr id="6"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4" y="4234"/>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9"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0083" y="3765297"/>
            <a:ext cx="1419333" cy="82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4" descr="http://farm8.staticflickr.com/7063/6948367990_71774d62a0_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212" y="3982043"/>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72222E-6 2.09877E-6 L 1.20747 -0.38457 " pathEditMode="relative" rAng="0" ptsTypes="AA">
                                      <p:cBhvr>
                                        <p:cTn id="14" dur="2000" fill="hold"/>
                                        <p:tgtEl>
                                          <p:spTgt spid="9"/>
                                        </p:tgtEl>
                                        <p:attrNameLst>
                                          <p:attrName>ppt_x</p:attrName>
                                          <p:attrName>ppt_y</p:attrName>
                                        </p:attrNameLst>
                                      </p:cBhvr>
                                      <p:rCtr x="60365" y="-19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6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150"/>
            <a:ext cx="8229600" cy="4156473"/>
          </a:xfrm>
        </p:spPr>
        <p:txBody>
          <a:bodyPr numCol="3">
            <a:normAutofit fontScale="55000" lnSpcReduction="20000"/>
          </a:bodyPr>
          <a:lstStyle/>
          <a:p>
            <a:pPr marL="0" indent="0">
              <a:buNone/>
            </a:pPr>
            <a:r>
              <a:rPr lang="en-US" dirty="0"/>
              <a:t>Foot</a:t>
            </a:r>
          </a:p>
          <a:p>
            <a:pPr marL="0" indent="0">
              <a:buNone/>
            </a:pPr>
            <a:r>
              <a:rPr lang="en-US" dirty="0"/>
              <a:t>Beating</a:t>
            </a:r>
          </a:p>
          <a:p>
            <a:pPr marL="0" indent="0">
              <a:buNone/>
            </a:pPr>
            <a:r>
              <a:rPr lang="en-US" dirty="0"/>
              <a:t>Forestay</a:t>
            </a:r>
          </a:p>
          <a:p>
            <a:pPr marL="0" indent="0">
              <a:buNone/>
            </a:pPr>
            <a:r>
              <a:rPr lang="en-US" dirty="0"/>
              <a:t>Nun</a:t>
            </a:r>
          </a:p>
          <a:p>
            <a:pPr marL="0" indent="0">
              <a:buNone/>
            </a:pPr>
            <a:r>
              <a:rPr lang="en-US" dirty="0"/>
              <a:t>In Irons</a:t>
            </a:r>
          </a:p>
          <a:p>
            <a:pPr marL="0" indent="0">
              <a:buNone/>
            </a:pPr>
            <a:r>
              <a:rPr lang="en-US" dirty="0"/>
              <a:t>Packing Gland</a:t>
            </a:r>
          </a:p>
          <a:p>
            <a:pPr marL="0" indent="0">
              <a:buNone/>
            </a:pPr>
            <a:r>
              <a:rPr lang="en-US" dirty="0"/>
              <a:t>Seacock</a:t>
            </a:r>
          </a:p>
          <a:p>
            <a:pPr marL="0" indent="0">
              <a:buNone/>
            </a:pPr>
            <a:r>
              <a:rPr lang="en-US" dirty="0" err="1"/>
              <a:t>Skeg</a:t>
            </a:r>
            <a:endParaRPr lang="en-US" dirty="0"/>
          </a:p>
          <a:p>
            <a:pPr marL="0" indent="0">
              <a:buNone/>
            </a:pPr>
            <a:r>
              <a:rPr lang="en-US" dirty="0"/>
              <a:t>Singlehanded</a:t>
            </a:r>
          </a:p>
          <a:p>
            <a:pPr marL="0" indent="0">
              <a:buNone/>
            </a:pPr>
            <a:r>
              <a:rPr lang="en-US" dirty="0"/>
              <a:t>Spreader</a:t>
            </a:r>
          </a:p>
          <a:p>
            <a:pPr marL="0" indent="0">
              <a:buNone/>
            </a:pPr>
            <a:r>
              <a:rPr lang="en-US" dirty="0"/>
              <a:t>Whip</a:t>
            </a:r>
          </a:p>
          <a:p>
            <a:pPr marL="0" indent="0">
              <a:buNone/>
            </a:pPr>
            <a:r>
              <a:rPr lang="en-US" dirty="0"/>
              <a:t>Whisker Pole</a:t>
            </a:r>
          </a:p>
          <a:p>
            <a:pPr marL="0" indent="0">
              <a:buNone/>
            </a:pPr>
            <a:r>
              <a:rPr lang="en-US" dirty="0"/>
              <a:t>Close Hauled</a:t>
            </a:r>
          </a:p>
          <a:p>
            <a:pPr marL="0" indent="0">
              <a:buNone/>
            </a:pPr>
            <a:endParaRPr lang="en-US" dirty="0"/>
          </a:p>
          <a:p>
            <a:pPr marL="0" indent="0">
              <a:buNone/>
            </a:pPr>
            <a:endParaRPr lang="en-US" dirty="0"/>
          </a:p>
          <a:p>
            <a:pPr marL="0" indent="0">
              <a:buNone/>
            </a:pPr>
            <a:r>
              <a:rPr lang="en-US" dirty="0"/>
              <a:t>Roach</a:t>
            </a:r>
          </a:p>
          <a:p>
            <a:pPr marL="0" indent="0">
              <a:buNone/>
            </a:pPr>
            <a:r>
              <a:rPr lang="en-US" dirty="0"/>
              <a:t>Puff</a:t>
            </a:r>
          </a:p>
          <a:p>
            <a:pPr marL="0" indent="0">
              <a:buNone/>
            </a:pPr>
            <a:r>
              <a:rPr lang="en-US" dirty="0"/>
              <a:t>Sheave</a:t>
            </a:r>
          </a:p>
          <a:p>
            <a:pPr marL="0" indent="0">
              <a:buNone/>
            </a:pPr>
            <a:r>
              <a:rPr lang="en-US" dirty="0" err="1"/>
              <a:t>Luft</a:t>
            </a:r>
            <a:endParaRPr lang="en-US" dirty="0"/>
          </a:p>
          <a:p>
            <a:pPr marL="0" indent="0">
              <a:buNone/>
            </a:pPr>
            <a:endParaRPr lang="en-US" dirty="0"/>
          </a:p>
          <a:p>
            <a:pPr marL="0" indent="0">
              <a:buNone/>
            </a:pPr>
            <a:r>
              <a:rPr lang="en-US" dirty="0"/>
              <a:t>Cunningham</a:t>
            </a:r>
          </a:p>
          <a:p>
            <a:pPr marL="0" indent="0">
              <a:buNone/>
            </a:pPr>
            <a:r>
              <a:rPr lang="en-US" dirty="0"/>
              <a:t>Hard-A-Lee</a:t>
            </a:r>
          </a:p>
          <a:p>
            <a:pPr marL="0" indent="0">
              <a:buNone/>
            </a:pPr>
            <a:r>
              <a:rPr lang="en-US" dirty="0" err="1"/>
              <a:t>Vang</a:t>
            </a:r>
            <a:endParaRPr lang="en-US" dirty="0"/>
          </a:p>
          <a:p>
            <a:pPr marL="0" indent="0">
              <a:buNone/>
            </a:pPr>
            <a:endParaRPr lang="en-US" dirty="0"/>
          </a:p>
          <a:p>
            <a:pPr marL="0" indent="0">
              <a:buNone/>
            </a:pPr>
            <a:r>
              <a:rPr lang="en-US" dirty="0"/>
              <a:t>Can</a:t>
            </a:r>
          </a:p>
          <a:p>
            <a:pPr marL="0" indent="0">
              <a:buNone/>
            </a:pPr>
            <a:r>
              <a:rPr lang="en-US" dirty="0"/>
              <a:t>Sole</a:t>
            </a:r>
          </a:p>
          <a:p>
            <a:pPr marL="0" indent="0">
              <a:buNone/>
            </a:pPr>
            <a:r>
              <a:rPr lang="en-US" dirty="0" err="1"/>
              <a:t>Vee</a:t>
            </a:r>
            <a:r>
              <a:rPr lang="en-US" dirty="0"/>
              <a:t>-berth</a:t>
            </a:r>
          </a:p>
          <a:p>
            <a:pPr marL="0" indent="0">
              <a:buNone/>
            </a:pPr>
            <a:r>
              <a:rPr lang="en-US" dirty="0"/>
              <a:t>Clew</a:t>
            </a:r>
          </a:p>
          <a:p>
            <a:pPr marL="0" indent="0">
              <a:buNone/>
            </a:pPr>
            <a:r>
              <a:rPr lang="en-US" dirty="0"/>
              <a:t>Tack</a:t>
            </a:r>
          </a:p>
          <a:p>
            <a:pPr marL="0" indent="0">
              <a:buNone/>
            </a:pPr>
            <a:endParaRPr lang="en-US" dirty="0"/>
          </a:p>
          <a:p>
            <a:pPr marL="0" indent="0">
              <a:buNone/>
            </a:pPr>
            <a:r>
              <a:rPr lang="en-US" dirty="0" err="1"/>
              <a:t>Jacklines</a:t>
            </a:r>
            <a:endParaRPr lang="en-US" dirty="0"/>
          </a:p>
          <a:p>
            <a:pPr marL="0" indent="0">
              <a:buNone/>
            </a:pPr>
            <a:r>
              <a:rPr lang="en-US" dirty="0" err="1"/>
              <a:t>Toppinglift</a:t>
            </a:r>
            <a:endParaRPr lang="en-US" dirty="0"/>
          </a:p>
          <a:p>
            <a:pPr marL="0" indent="0">
              <a:buNone/>
            </a:pPr>
            <a:r>
              <a:rPr lang="en-US" dirty="0"/>
              <a:t>Beam Reach</a:t>
            </a:r>
          </a:p>
          <a:p>
            <a:pPr marL="0" indent="0">
              <a:buNone/>
            </a:pPr>
            <a:r>
              <a:rPr lang="en-US" dirty="0"/>
              <a:t>Jive</a:t>
            </a:r>
          </a:p>
          <a:p>
            <a:pPr marL="0" indent="0">
              <a:buNone/>
            </a:pPr>
            <a:r>
              <a:rPr lang="en-US" dirty="0"/>
              <a:t>Lazy Sheet</a:t>
            </a:r>
          </a:p>
          <a:p>
            <a:pPr marL="0" indent="0">
              <a:buNone/>
            </a:pPr>
            <a:r>
              <a:rPr lang="en-US" dirty="0"/>
              <a:t>Bear Away</a:t>
            </a:r>
          </a:p>
          <a:p>
            <a:pPr marL="0" indent="0">
              <a:buNone/>
            </a:pPr>
            <a:r>
              <a:rPr lang="en-US" dirty="0"/>
              <a:t>Broad Rach</a:t>
            </a:r>
          </a:p>
          <a:p>
            <a:pPr marL="0" indent="0">
              <a:buNone/>
            </a:pPr>
            <a:r>
              <a:rPr lang="en-US" dirty="0"/>
              <a:t>Weather Helm</a:t>
            </a:r>
          </a:p>
          <a:p>
            <a:pPr marL="0" indent="0">
              <a:buNone/>
            </a:pPr>
            <a:endParaRPr lang="en-US" dirty="0"/>
          </a:p>
          <a:p>
            <a:pPr marL="0" indent="0">
              <a:buNone/>
            </a:pPr>
            <a:r>
              <a:rPr lang="en-US" dirty="0"/>
              <a:t>Port</a:t>
            </a:r>
          </a:p>
          <a:p>
            <a:pPr marL="0" indent="0">
              <a:buNone/>
            </a:pPr>
            <a:r>
              <a:rPr lang="en-US" dirty="0"/>
              <a:t>Starboard</a:t>
            </a:r>
          </a:p>
          <a:p>
            <a:pPr marL="0" indent="0">
              <a:buNone/>
            </a:pPr>
            <a:r>
              <a:rPr lang="en-US" dirty="0"/>
              <a:t>Give Way Vessel</a:t>
            </a:r>
          </a:p>
          <a:p>
            <a:pPr marL="0" indent="0">
              <a:buNone/>
            </a:pPr>
            <a:r>
              <a:rPr lang="en-US" dirty="0"/>
              <a:t>Stand On Vessel</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200"/>
                                        <p:tgtEl>
                                          <p:spTgt spid="3">
                                            <p:txEl>
                                              <p:pRg st="10" end="1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
                                        <p:tgtEl>
                                          <p:spTgt spid="3">
                                            <p:txEl>
                                              <p:pRg st="1" end="1"/>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
                                        <p:tgtEl>
                                          <p:spTgt spid="3">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
                                        <p:tgtEl>
                                          <p:spTgt spid="3">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
                                        <p:tgtEl>
                                          <p:spTgt spid="3">
                                            <p:txEl>
                                              <p:pRg st="6" end="6"/>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200"/>
                                        <p:tgtEl>
                                          <p:spTgt spid="3">
                                            <p:txEl>
                                              <p:pRg st="9" end="9"/>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200"/>
                                        <p:tgtEl>
                                          <p:spTgt spid="3">
                                            <p:txEl>
                                              <p:pRg st="11" end="11"/>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200"/>
                                        <p:tgtEl>
                                          <p:spTgt spid="3">
                                            <p:txEl>
                                              <p:pRg st="2" end="2"/>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00"/>
                                        <p:tgtEl>
                                          <p:spTgt spid="3">
                                            <p:txEl>
                                              <p:pRg st="5" end="5"/>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200"/>
                                        <p:tgtEl>
                                          <p:spTgt spid="3">
                                            <p:txEl>
                                              <p:pRg st="12" end="12"/>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200"/>
                                        <p:tgtEl>
                                          <p:spTgt spid="3">
                                            <p:txEl>
                                              <p:pRg st="7" end="7"/>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2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
                                            <p:txEl>
                                              <p:pRg st="0" end="0"/>
                                            </p:txEl>
                                          </p:spTgt>
                                        </p:tgtEl>
                                      </p:cBhvr>
                                    </p:animEffect>
                                    <p:set>
                                      <p:cBhvr>
                                        <p:cTn id="60" dur="1" fill="hold">
                                          <p:stCondLst>
                                            <p:cond delay="499"/>
                                          </p:stCondLst>
                                        </p:cTn>
                                        <p:tgtEl>
                                          <p:spTgt spid="3">
                                            <p:txEl>
                                              <p:pRg st="0" end="0"/>
                                            </p:txEl>
                                          </p:spTgt>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3">
                                            <p:txEl>
                                              <p:pRg st="1" end="1"/>
                                            </p:txEl>
                                          </p:spTgt>
                                        </p:tgtEl>
                                      </p:cBhvr>
                                    </p:animEffect>
                                    <p:set>
                                      <p:cBhvr>
                                        <p:cTn id="63" dur="1" fill="hold">
                                          <p:stCondLst>
                                            <p:cond delay="499"/>
                                          </p:stCondLst>
                                        </p:cTn>
                                        <p:tgtEl>
                                          <p:spTgt spid="3">
                                            <p:txEl>
                                              <p:pRg st="1" end="1"/>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3">
                                            <p:txEl>
                                              <p:pRg st="2" end="2"/>
                                            </p:txEl>
                                          </p:spTgt>
                                        </p:tgtEl>
                                      </p:cBhvr>
                                    </p:animEffect>
                                    <p:set>
                                      <p:cBhvr>
                                        <p:cTn id="66" dur="1" fill="hold">
                                          <p:stCondLst>
                                            <p:cond delay="499"/>
                                          </p:stCondLst>
                                        </p:cTn>
                                        <p:tgtEl>
                                          <p:spTgt spid="3">
                                            <p:txEl>
                                              <p:pRg st="2" end="2"/>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3">
                                            <p:txEl>
                                              <p:pRg st="3" end="3"/>
                                            </p:txEl>
                                          </p:spTgt>
                                        </p:tgtEl>
                                      </p:cBhvr>
                                    </p:animEffect>
                                    <p:set>
                                      <p:cBhvr>
                                        <p:cTn id="69" dur="1" fill="hold">
                                          <p:stCondLst>
                                            <p:cond delay="499"/>
                                          </p:stCondLst>
                                        </p:cTn>
                                        <p:tgtEl>
                                          <p:spTgt spid="3">
                                            <p:txEl>
                                              <p:pRg st="3" end="3"/>
                                            </p:txEl>
                                          </p:spTgt>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3">
                                            <p:txEl>
                                              <p:pRg st="4" end="4"/>
                                            </p:txEl>
                                          </p:spTgt>
                                        </p:tgtEl>
                                      </p:cBhvr>
                                    </p:animEffect>
                                    <p:set>
                                      <p:cBhvr>
                                        <p:cTn id="72" dur="1" fill="hold">
                                          <p:stCondLst>
                                            <p:cond delay="499"/>
                                          </p:stCondLst>
                                        </p:cTn>
                                        <p:tgtEl>
                                          <p:spTgt spid="3">
                                            <p:txEl>
                                              <p:pRg st="4" end="4"/>
                                            </p:txEl>
                                          </p:spTgt>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3">
                                            <p:txEl>
                                              <p:pRg st="5" end="5"/>
                                            </p:txEl>
                                          </p:spTgt>
                                        </p:tgtEl>
                                      </p:cBhvr>
                                    </p:animEffect>
                                    <p:set>
                                      <p:cBhvr>
                                        <p:cTn id="75" dur="1" fill="hold">
                                          <p:stCondLst>
                                            <p:cond delay="499"/>
                                          </p:stCondLst>
                                        </p:cTn>
                                        <p:tgtEl>
                                          <p:spTgt spid="3">
                                            <p:txEl>
                                              <p:pRg st="5" end="5"/>
                                            </p:txEl>
                                          </p:spTgt>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
                                            <p:txEl>
                                              <p:pRg st="6" end="6"/>
                                            </p:txEl>
                                          </p:spTgt>
                                        </p:tgtEl>
                                      </p:cBhvr>
                                    </p:animEffect>
                                    <p:set>
                                      <p:cBhvr>
                                        <p:cTn id="78" dur="1" fill="hold">
                                          <p:stCondLst>
                                            <p:cond delay="499"/>
                                          </p:stCondLst>
                                        </p:cTn>
                                        <p:tgtEl>
                                          <p:spTgt spid="3">
                                            <p:txEl>
                                              <p:pRg st="6" end="6"/>
                                            </p:txEl>
                                          </p:spTgt>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
                                            <p:txEl>
                                              <p:pRg st="7" end="7"/>
                                            </p:txEl>
                                          </p:spTgt>
                                        </p:tgtEl>
                                      </p:cBhvr>
                                    </p:animEffect>
                                    <p:set>
                                      <p:cBhvr>
                                        <p:cTn id="81" dur="1" fill="hold">
                                          <p:stCondLst>
                                            <p:cond delay="499"/>
                                          </p:stCondLst>
                                        </p:cTn>
                                        <p:tgtEl>
                                          <p:spTgt spid="3">
                                            <p:txEl>
                                              <p:pRg st="7" end="7"/>
                                            </p:txEl>
                                          </p:spTgt>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8" end="8"/>
                                            </p:txEl>
                                          </p:spTgt>
                                        </p:tgtEl>
                                      </p:cBhvr>
                                    </p:animEffect>
                                    <p:set>
                                      <p:cBhvr>
                                        <p:cTn id="84" dur="1" fill="hold">
                                          <p:stCondLst>
                                            <p:cond delay="499"/>
                                          </p:stCondLst>
                                        </p:cTn>
                                        <p:tgtEl>
                                          <p:spTgt spid="3">
                                            <p:txEl>
                                              <p:pRg st="8" end="8"/>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9" end="9"/>
                                            </p:txEl>
                                          </p:spTgt>
                                        </p:tgtEl>
                                      </p:cBhvr>
                                    </p:animEffect>
                                    <p:set>
                                      <p:cBhvr>
                                        <p:cTn id="87" dur="1" fill="hold">
                                          <p:stCondLst>
                                            <p:cond delay="499"/>
                                          </p:stCondLst>
                                        </p:cTn>
                                        <p:tgtEl>
                                          <p:spTgt spid="3">
                                            <p:txEl>
                                              <p:pRg st="9" end="9"/>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10" end="10"/>
                                            </p:txEl>
                                          </p:spTgt>
                                        </p:tgtEl>
                                      </p:cBhvr>
                                    </p:animEffect>
                                    <p:set>
                                      <p:cBhvr>
                                        <p:cTn id="90" dur="1" fill="hold">
                                          <p:stCondLst>
                                            <p:cond delay="499"/>
                                          </p:stCondLst>
                                        </p:cTn>
                                        <p:tgtEl>
                                          <p:spTgt spid="3">
                                            <p:txEl>
                                              <p:pRg st="10" end="10"/>
                                            </p:txEl>
                                          </p:spTgt>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3">
                                            <p:txEl>
                                              <p:pRg st="11" end="11"/>
                                            </p:txEl>
                                          </p:spTgt>
                                        </p:tgtEl>
                                      </p:cBhvr>
                                    </p:animEffect>
                                    <p:set>
                                      <p:cBhvr>
                                        <p:cTn id="93" dur="1" fill="hold">
                                          <p:stCondLst>
                                            <p:cond delay="499"/>
                                          </p:stCondLst>
                                        </p:cTn>
                                        <p:tgtEl>
                                          <p:spTgt spid="3">
                                            <p:txEl>
                                              <p:pRg st="11" end="11"/>
                                            </p:txEl>
                                          </p:spTgt>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xEl>
                                              <p:pRg st="12" end="12"/>
                                            </p:txEl>
                                          </p:spTgt>
                                        </p:tgtEl>
                                      </p:cBhvr>
                                    </p:animEffect>
                                    <p:set>
                                      <p:cBhvr>
                                        <p:cTn id="96" dur="1" fill="hold">
                                          <p:stCondLst>
                                            <p:cond delay="499"/>
                                          </p:stCondLst>
                                        </p:cTn>
                                        <p:tgtEl>
                                          <p:spTgt spid="3">
                                            <p:txEl>
                                              <p:pRg st="12" end="12"/>
                                            </p:txEl>
                                          </p:spTgt>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
                                            <p:txEl>
                                              <p:pRg st="15" end="15"/>
                                            </p:txEl>
                                          </p:spTgt>
                                        </p:tgtEl>
                                        <p:attrNameLst>
                                          <p:attrName>style.visibility</p:attrName>
                                        </p:attrNameLst>
                                      </p:cBhvr>
                                      <p:to>
                                        <p:strVal val="visible"/>
                                      </p:to>
                                    </p:set>
                                    <p:animEffect transition="in" filter="fade">
                                      <p:cBhvr>
                                        <p:cTn id="100" dur="200"/>
                                        <p:tgtEl>
                                          <p:spTgt spid="3">
                                            <p:txEl>
                                              <p:pRg st="15" end="15"/>
                                            </p:txEl>
                                          </p:spTgt>
                                        </p:tgtEl>
                                      </p:cBhvr>
                                    </p:animEffect>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3">
                                            <p:txEl>
                                              <p:pRg st="18" end="18"/>
                                            </p:txEl>
                                          </p:spTgt>
                                        </p:tgtEl>
                                        <p:attrNameLst>
                                          <p:attrName>style.visibility</p:attrName>
                                        </p:attrNameLst>
                                      </p:cBhvr>
                                      <p:to>
                                        <p:strVal val="visible"/>
                                      </p:to>
                                    </p:set>
                                    <p:animEffect transition="in" filter="fade">
                                      <p:cBhvr>
                                        <p:cTn id="104" dur="200"/>
                                        <p:tgtEl>
                                          <p:spTgt spid="3">
                                            <p:txEl>
                                              <p:pRg st="18" end="18"/>
                                            </p:txEl>
                                          </p:spTgt>
                                        </p:tgtEl>
                                      </p:cBhvr>
                                    </p:animEffect>
                                  </p:childTnLst>
                                </p:cTn>
                              </p:par>
                            </p:childTnLst>
                          </p:cTn>
                        </p:par>
                        <p:par>
                          <p:cTn id="105" fill="hold">
                            <p:stCondLst>
                              <p:cond delay="900"/>
                            </p:stCondLst>
                            <p:childTnLst>
                              <p:par>
                                <p:cTn id="106" presetID="10" presetClass="entr" presetSubtype="0" fill="hold" nodeType="afterEffect">
                                  <p:stCondLst>
                                    <p:cond delay="0"/>
                                  </p:stCondLst>
                                  <p:childTnLst>
                                    <p:set>
                                      <p:cBhvr>
                                        <p:cTn id="107" dur="1" fill="hold">
                                          <p:stCondLst>
                                            <p:cond delay="0"/>
                                          </p:stCondLst>
                                        </p:cTn>
                                        <p:tgtEl>
                                          <p:spTgt spid="3">
                                            <p:txEl>
                                              <p:pRg st="16" end="16"/>
                                            </p:txEl>
                                          </p:spTgt>
                                        </p:tgtEl>
                                        <p:attrNameLst>
                                          <p:attrName>style.visibility</p:attrName>
                                        </p:attrNameLst>
                                      </p:cBhvr>
                                      <p:to>
                                        <p:strVal val="visible"/>
                                      </p:to>
                                    </p:set>
                                    <p:animEffect transition="in" filter="fade">
                                      <p:cBhvr>
                                        <p:cTn id="108" dur="200"/>
                                        <p:tgtEl>
                                          <p:spTgt spid="3">
                                            <p:txEl>
                                              <p:pRg st="16" end="16"/>
                                            </p:txEl>
                                          </p:spTgt>
                                        </p:tgtEl>
                                      </p:cBhvr>
                                    </p:animEffect>
                                  </p:childTnLst>
                                </p:cTn>
                              </p:par>
                            </p:childTnLst>
                          </p:cTn>
                        </p:par>
                        <p:par>
                          <p:cTn id="109" fill="hold">
                            <p:stCondLst>
                              <p:cond delay="1100"/>
                            </p:stCondLst>
                            <p:childTnLst>
                              <p:par>
                                <p:cTn id="110" presetID="10" presetClass="entr" presetSubtype="0" fill="hold" nodeType="afterEffect">
                                  <p:stCondLst>
                                    <p:cond delay="0"/>
                                  </p:stCondLst>
                                  <p:childTnLst>
                                    <p:set>
                                      <p:cBhvr>
                                        <p:cTn id="111" dur="1" fill="hold">
                                          <p:stCondLst>
                                            <p:cond delay="0"/>
                                          </p:stCondLst>
                                        </p:cTn>
                                        <p:tgtEl>
                                          <p:spTgt spid="3">
                                            <p:txEl>
                                              <p:pRg st="17" end="17"/>
                                            </p:txEl>
                                          </p:spTgt>
                                        </p:tgtEl>
                                        <p:attrNameLst>
                                          <p:attrName>style.visibility</p:attrName>
                                        </p:attrNameLst>
                                      </p:cBhvr>
                                      <p:to>
                                        <p:strVal val="visible"/>
                                      </p:to>
                                    </p:set>
                                    <p:animEffect transition="in" filter="fade">
                                      <p:cBhvr>
                                        <p:cTn id="112" dur="200"/>
                                        <p:tgtEl>
                                          <p:spTgt spid="3">
                                            <p:txEl>
                                              <p:pRg st="17" end="1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3">
                                            <p:txEl>
                                              <p:pRg st="15" end="15"/>
                                            </p:txEl>
                                          </p:spTgt>
                                        </p:tgtEl>
                                      </p:cBhvr>
                                    </p:animEffect>
                                    <p:set>
                                      <p:cBhvr>
                                        <p:cTn id="117" dur="1" fill="hold">
                                          <p:stCondLst>
                                            <p:cond delay="499"/>
                                          </p:stCondLst>
                                        </p:cTn>
                                        <p:tgtEl>
                                          <p:spTgt spid="3">
                                            <p:txEl>
                                              <p:pRg st="15" end="15"/>
                                            </p:txEl>
                                          </p:spTgt>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
                                            <p:txEl>
                                              <p:pRg st="16" end="16"/>
                                            </p:txEl>
                                          </p:spTgt>
                                        </p:tgtEl>
                                      </p:cBhvr>
                                    </p:animEffect>
                                    <p:set>
                                      <p:cBhvr>
                                        <p:cTn id="120" dur="1" fill="hold">
                                          <p:stCondLst>
                                            <p:cond delay="499"/>
                                          </p:stCondLst>
                                        </p:cTn>
                                        <p:tgtEl>
                                          <p:spTgt spid="3">
                                            <p:txEl>
                                              <p:pRg st="16" end="16"/>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
                                            <p:txEl>
                                              <p:pRg st="17" end="17"/>
                                            </p:txEl>
                                          </p:spTgt>
                                        </p:tgtEl>
                                      </p:cBhvr>
                                    </p:animEffect>
                                    <p:set>
                                      <p:cBhvr>
                                        <p:cTn id="123" dur="1" fill="hold">
                                          <p:stCondLst>
                                            <p:cond delay="499"/>
                                          </p:stCondLst>
                                        </p:cTn>
                                        <p:tgtEl>
                                          <p:spTgt spid="3">
                                            <p:txEl>
                                              <p:pRg st="17" end="17"/>
                                            </p:txEl>
                                          </p:spTgt>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
                                            <p:txEl>
                                              <p:pRg st="18" end="18"/>
                                            </p:txEl>
                                          </p:spTgt>
                                        </p:tgtEl>
                                      </p:cBhvr>
                                    </p:animEffect>
                                    <p:set>
                                      <p:cBhvr>
                                        <p:cTn id="126" dur="1" fill="hold">
                                          <p:stCondLst>
                                            <p:cond delay="499"/>
                                          </p:stCondLst>
                                        </p:cTn>
                                        <p:tgtEl>
                                          <p:spTgt spid="3">
                                            <p:txEl>
                                              <p:pRg st="18" end="18"/>
                                            </p:txEl>
                                          </p:spTgt>
                                        </p:tgtEl>
                                        <p:attrNameLst>
                                          <p:attrName>style.visibility</p:attrName>
                                        </p:attrNameLst>
                                      </p:cBhvr>
                                      <p:to>
                                        <p:strVal val="hidden"/>
                                      </p:to>
                                    </p:se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3">
                                            <p:txEl>
                                              <p:pRg st="21" end="21"/>
                                            </p:txEl>
                                          </p:spTgt>
                                        </p:tgtEl>
                                        <p:attrNameLst>
                                          <p:attrName>style.visibility</p:attrName>
                                        </p:attrNameLst>
                                      </p:cBhvr>
                                      <p:to>
                                        <p:strVal val="visible"/>
                                      </p:to>
                                    </p:set>
                                    <p:animEffect transition="in" filter="fade">
                                      <p:cBhvr>
                                        <p:cTn id="130" dur="200"/>
                                        <p:tgtEl>
                                          <p:spTgt spid="3">
                                            <p:txEl>
                                              <p:pRg st="21" end="21"/>
                                            </p:txEl>
                                          </p:spTgt>
                                        </p:tgtEl>
                                      </p:cBhvr>
                                    </p:animEffect>
                                  </p:childTnLst>
                                </p:cTn>
                              </p:par>
                            </p:childTnLst>
                          </p:cTn>
                        </p:par>
                        <p:par>
                          <p:cTn id="131" fill="hold">
                            <p:stCondLst>
                              <p:cond delay="700"/>
                            </p:stCondLst>
                            <p:childTnLst>
                              <p:par>
                                <p:cTn id="132" presetID="10" presetClass="entr" presetSubtype="0" fill="hold" nodeType="afterEffect">
                                  <p:stCondLst>
                                    <p:cond delay="0"/>
                                  </p:stCondLst>
                                  <p:childTnLst>
                                    <p:set>
                                      <p:cBhvr>
                                        <p:cTn id="133" dur="1" fill="hold">
                                          <p:stCondLst>
                                            <p:cond delay="0"/>
                                          </p:stCondLst>
                                        </p:cTn>
                                        <p:tgtEl>
                                          <p:spTgt spid="3">
                                            <p:txEl>
                                              <p:pRg st="20" end="20"/>
                                            </p:txEl>
                                          </p:spTgt>
                                        </p:tgtEl>
                                        <p:attrNameLst>
                                          <p:attrName>style.visibility</p:attrName>
                                        </p:attrNameLst>
                                      </p:cBhvr>
                                      <p:to>
                                        <p:strVal val="visible"/>
                                      </p:to>
                                    </p:set>
                                    <p:animEffect transition="in" filter="fade">
                                      <p:cBhvr>
                                        <p:cTn id="134" dur="200"/>
                                        <p:tgtEl>
                                          <p:spTgt spid="3">
                                            <p:txEl>
                                              <p:pRg st="20" end="20"/>
                                            </p:txEl>
                                          </p:spTgt>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3">
                                            <p:txEl>
                                              <p:pRg st="22" end="22"/>
                                            </p:txEl>
                                          </p:spTgt>
                                        </p:tgtEl>
                                        <p:attrNameLst>
                                          <p:attrName>style.visibility</p:attrName>
                                        </p:attrNameLst>
                                      </p:cBhvr>
                                      <p:to>
                                        <p:strVal val="visible"/>
                                      </p:to>
                                    </p:set>
                                    <p:animEffect transition="in" filter="fade">
                                      <p:cBhvr>
                                        <p:cTn id="138" dur="200"/>
                                        <p:tgtEl>
                                          <p:spTgt spid="3">
                                            <p:txEl>
                                              <p:pRg st="22" end="2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
                                            <p:txEl>
                                              <p:pRg st="20" end="20"/>
                                            </p:txEl>
                                          </p:spTgt>
                                        </p:tgtEl>
                                      </p:cBhvr>
                                    </p:animEffect>
                                    <p:set>
                                      <p:cBhvr>
                                        <p:cTn id="143" dur="1" fill="hold">
                                          <p:stCondLst>
                                            <p:cond delay="499"/>
                                          </p:stCondLst>
                                        </p:cTn>
                                        <p:tgtEl>
                                          <p:spTgt spid="3">
                                            <p:txEl>
                                              <p:pRg st="20" end="20"/>
                                            </p:txEl>
                                          </p:spTgt>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
                                            <p:txEl>
                                              <p:pRg st="21" end="21"/>
                                            </p:txEl>
                                          </p:spTgt>
                                        </p:tgtEl>
                                      </p:cBhvr>
                                    </p:animEffect>
                                    <p:set>
                                      <p:cBhvr>
                                        <p:cTn id="146" dur="1" fill="hold">
                                          <p:stCondLst>
                                            <p:cond delay="499"/>
                                          </p:stCondLst>
                                        </p:cTn>
                                        <p:tgtEl>
                                          <p:spTgt spid="3">
                                            <p:txEl>
                                              <p:pRg st="21" end="21"/>
                                            </p:txEl>
                                          </p:spTgt>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3">
                                            <p:txEl>
                                              <p:pRg st="22" end="22"/>
                                            </p:txEl>
                                          </p:spTgt>
                                        </p:tgtEl>
                                      </p:cBhvr>
                                    </p:animEffect>
                                    <p:set>
                                      <p:cBhvr>
                                        <p:cTn id="149" dur="1" fill="hold">
                                          <p:stCondLst>
                                            <p:cond delay="499"/>
                                          </p:stCondLst>
                                        </p:cTn>
                                        <p:tgtEl>
                                          <p:spTgt spid="3">
                                            <p:txEl>
                                              <p:pRg st="22" end="22"/>
                                            </p:txEl>
                                          </p:spTgt>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3">
                                            <p:txEl>
                                              <p:pRg st="24" end="24"/>
                                            </p:txEl>
                                          </p:spTgt>
                                        </p:tgtEl>
                                        <p:attrNameLst>
                                          <p:attrName>style.visibility</p:attrName>
                                        </p:attrNameLst>
                                      </p:cBhvr>
                                      <p:to>
                                        <p:strVal val="visible"/>
                                      </p:to>
                                    </p:set>
                                    <p:animEffect transition="in" filter="fade">
                                      <p:cBhvr>
                                        <p:cTn id="153" dur="200"/>
                                        <p:tgtEl>
                                          <p:spTgt spid="3">
                                            <p:txEl>
                                              <p:pRg st="24" end="24"/>
                                            </p:txEl>
                                          </p:spTgt>
                                        </p:tgtEl>
                                      </p:cBhvr>
                                    </p:animEffect>
                                  </p:childTnLst>
                                </p:cTn>
                              </p:par>
                            </p:childTnLst>
                          </p:cTn>
                        </p:par>
                        <p:par>
                          <p:cTn id="154" fill="hold">
                            <p:stCondLst>
                              <p:cond delay="700"/>
                            </p:stCondLst>
                            <p:childTnLst>
                              <p:par>
                                <p:cTn id="155" presetID="10" presetClass="entr" presetSubtype="0" fill="hold" nodeType="afterEffect">
                                  <p:stCondLst>
                                    <p:cond delay="0"/>
                                  </p:stCondLst>
                                  <p:childTnLst>
                                    <p:set>
                                      <p:cBhvr>
                                        <p:cTn id="156" dur="1" fill="hold">
                                          <p:stCondLst>
                                            <p:cond delay="0"/>
                                          </p:stCondLst>
                                        </p:cTn>
                                        <p:tgtEl>
                                          <p:spTgt spid="3">
                                            <p:txEl>
                                              <p:pRg st="26" end="26"/>
                                            </p:txEl>
                                          </p:spTgt>
                                        </p:tgtEl>
                                        <p:attrNameLst>
                                          <p:attrName>style.visibility</p:attrName>
                                        </p:attrNameLst>
                                      </p:cBhvr>
                                      <p:to>
                                        <p:strVal val="visible"/>
                                      </p:to>
                                    </p:set>
                                    <p:animEffect transition="in" filter="fade">
                                      <p:cBhvr>
                                        <p:cTn id="157" dur="200"/>
                                        <p:tgtEl>
                                          <p:spTgt spid="3">
                                            <p:txEl>
                                              <p:pRg st="26" end="26"/>
                                            </p:txEl>
                                          </p:spTgt>
                                        </p:tgtEl>
                                      </p:cBhvr>
                                    </p:animEffect>
                                  </p:childTnLst>
                                </p:cTn>
                              </p:par>
                            </p:childTnLst>
                          </p:cTn>
                        </p:par>
                        <p:par>
                          <p:cTn id="158" fill="hold">
                            <p:stCondLst>
                              <p:cond delay="900"/>
                            </p:stCondLst>
                            <p:childTnLst>
                              <p:par>
                                <p:cTn id="159" presetID="10" presetClass="entr" presetSubtype="0" fill="hold" nodeType="afterEffect">
                                  <p:stCondLst>
                                    <p:cond delay="0"/>
                                  </p:stCondLst>
                                  <p:childTnLst>
                                    <p:set>
                                      <p:cBhvr>
                                        <p:cTn id="160" dur="1" fill="hold">
                                          <p:stCondLst>
                                            <p:cond delay="0"/>
                                          </p:stCondLst>
                                        </p:cTn>
                                        <p:tgtEl>
                                          <p:spTgt spid="3">
                                            <p:txEl>
                                              <p:pRg st="28" end="28"/>
                                            </p:txEl>
                                          </p:spTgt>
                                        </p:tgtEl>
                                        <p:attrNameLst>
                                          <p:attrName>style.visibility</p:attrName>
                                        </p:attrNameLst>
                                      </p:cBhvr>
                                      <p:to>
                                        <p:strVal val="visible"/>
                                      </p:to>
                                    </p:set>
                                    <p:animEffect transition="in" filter="fade">
                                      <p:cBhvr>
                                        <p:cTn id="161" dur="200"/>
                                        <p:tgtEl>
                                          <p:spTgt spid="3">
                                            <p:txEl>
                                              <p:pRg st="28" end="28"/>
                                            </p:txEl>
                                          </p:spTgt>
                                        </p:tgtEl>
                                      </p:cBhvr>
                                    </p:animEffect>
                                  </p:childTnLst>
                                </p:cTn>
                              </p:par>
                            </p:childTnLst>
                          </p:cTn>
                        </p:par>
                        <p:par>
                          <p:cTn id="162" fill="hold">
                            <p:stCondLst>
                              <p:cond delay="1100"/>
                            </p:stCondLst>
                            <p:childTnLst>
                              <p:par>
                                <p:cTn id="163" presetID="10" presetClass="entr" presetSubtype="0" fill="hold" nodeType="afterEffect">
                                  <p:stCondLst>
                                    <p:cond delay="0"/>
                                  </p:stCondLst>
                                  <p:childTnLst>
                                    <p:set>
                                      <p:cBhvr>
                                        <p:cTn id="164" dur="1" fill="hold">
                                          <p:stCondLst>
                                            <p:cond delay="0"/>
                                          </p:stCondLst>
                                        </p:cTn>
                                        <p:tgtEl>
                                          <p:spTgt spid="3">
                                            <p:txEl>
                                              <p:pRg st="27" end="27"/>
                                            </p:txEl>
                                          </p:spTgt>
                                        </p:tgtEl>
                                        <p:attrNameLst>
                                          <p:attrName>style.visibility</p:attrName>
                                        </p:attrNameLst>
                                      </p:cBhvr>
                                      <p:to>
                                        <p:strVal val="visible"/>
                                      </p:to>
                                    </p:set>
                                    <p:animEffect transition="in" filter="fade">
                                      <p:cBhvr>
                                        <p:cTn id="165" dur="200"/>
                                        <p:tgtEl>
                                          <p:spTgt spid="3">
                                            <p:txEl>
                                              <p:pRg st="27" end="27"/>
                                            </p:txEl>
                                          </p:spTgt>
                                        </p:tgtEl>
                                      </p:cBhvr>
                                    </p:animEffect>
                                  </p:childTnLst>
                                </p:cTn>
                              </p:par>
                            </p:childTnLst>
                          </p:cTn>
                        </p:par>
                        <p:par>
                          <p:cTn id="166" fill="hold">
                            <p:stCondLst>
                              <p:cond delay="1300"/>
                            </p:stCondLst>
                            <p:childTnLst>
                              <p:par>
                                <p:cTn id="167" presetID="10" presetClass="entr" presetSubtype="0" fill="hold" nodeType="afterEffect">
                                  <p:stCondLst>
                                    <p:cond delay="0"/>
                                  </p:stCondLst>
                                  <p:childTnLst>
                                    <p:set>
                                      <p:cBhvr>
                                        <p:cTn id="168" dur="1" fill="hold">
                                          <p:stCondLst>
                                            <p:cond delay="0"/>
                                          </p:stCondLst>
                                        </p:cTn>
                                        <p:tgtEl>
                                          <p:spTgt spid="3">
                                            <p:txEl>
                                              <p:pRg st="25" end="25"/>
                                            </p:txEl>
                                          </p:spTgt>
                                        </p:tgtEl>
                                        <p:attrNameLst>
                                          <p:attrName>style.visibility</p:attrName>
                                        </p:attrNameLst>
                                      </p:cBhvr>
                                      <p:to>
                                        <p:strVal val="visible"/>
                                      </p:to>
                                    </p:set>
                                    <p:animEffect transition="in" filter="fade">
                                      <p:cBhvr>
                                        <p:cTn id="169" dur="200"/>
                                        <p:tgtEl>
                                          <p:spTgt spid="3">
                                            <p:txEl>
                                              <p:pRg st="25" end="25"/>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3">
                                            <p:txEl>
                                              <p:pRg st="24" end="24"/>
                                            </p:txEl>
                                          </p:spTgt>
                                        </p:tgtEl>
                                      </p:cBhvr>
                                    </p:animEffect>
                                    <p:set>
                                      <p:cBhvr>
                                        <p:cTn id="174" dur="1" fill="hold">
                                          <p:stCondLst>
                                            <p:cond delay="499"/>
                                          </p:stCondLst>
                                        </p:cTn>
                                        <p:tgtEl>
                                          <p:spTgt spid="3">
                                            <p:txEl>
                                              <p:pRg st="24" end="24"/>
                                            </p:txEl>
                                          </p:spTgt>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3">
                                            <p:txEl>
                                              <p:pRg st="25" end="25"/>
                                            </p:txEl>
                                          </p:spTgt>
                                        </p:tgtEl>
                                      </p:cBhvr>
                                    </p:animEffect>
                                    <p:set>
                                      <p:cBhvr>
                                        <p:cTn id="177" dur="1" fill="hold">
                                          <p:stCondLst>
                                            <p:cond delay="499"/>
                                          </p:stCondLst>
                                        </p:cTn>
                                        <p:tgtEl>
                                          <p:spTgt spid="3">
                                            <p:txEl>
                                              <p:pRg st="25" end="25"/>
                                            </p:txEl>
                                          </p:spTgt>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
                                            <p:txEl>
                                              <p:pRg st="26" end="26"/>
                                            </p:txEl>
                                          </p:spTgt>
                                        </p:tgtEl>
                                      </p:cBhvr>
                                    </p:animEffect>
                                    <p:set>
                                      <p:cBhvr>
                                        <p:cTn id="180" dur="1" fill="hold">
                                          <p:stCondLst>
                                            <p:cond delay="499"/>
                                          </p:stCondLst>
                                        </p:cTn>
                                        <p:tgtEl>
                                          <p:spTgt spid="3">
                                            <p:txEl>
                                              <p:pRg st="26" end="26"/>
                                            </p:txEl>
                                          </p:spTgt>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
                                            <p:txEl>
                                              <p:pRg st="27" end="27"/>
                                            </p:txEl>
                                          </p:spTgt>
                                        </p:tgtEl>
                                      </p:cBhvr>
                                    </p:animEffect>
                                    <p:set>
                                      <p:cBhvr>
                                        <p:cTn id="183" dur="1" fill="hold">
                                          <p:stCondLst>
                                            <p:cond delay="499"/>
                                          </p:stCondLst>
                                        </p:cTn>
                                        <p:tgtEl>
                                          <p:spTgt spid="3">
                                            <p:txEl>
                                              <p:pRg st="27" end="27"/>
                                            </p:txEl>
                                          </p:spTgt>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3">
                                            <p:txEl>
                                              <p:pRg st="28" end="28"/>
                                            </p:txEl>
                                          </p:spTgt>
                                        </p:tgtEl>
                                      </p:cBhvr>
                                    </p:animEffect>
                                    <p:set>
                                      <p:cBhvr>
                                        <p:cTn id="186" dur="1" fill="hold">
                                          <p:stCondLst>
                                            <p:cond delay="499"/>
                                          </p:stCondLst>
                                        </p:cTn>
                                        <p:tgtEl>
                                          <p:spTgt spid="3">
                                            <p:txEl>
                                              <p:pRg st="28" end="28"/>
                                            </p:txEl>
                                          </p:spTgt>
                                        </p:tgtEl>
                                        <p:attrNameLst>
                                          <p:attrName>style.visibility</p:attrName>
                                        </p:attrNameLst>
                                      </p:cBhvr>
                                      <p:to>
                                        <p:strVal val="hidden"/>
                                      </p:to>
                                    </p:set>
                                  </p:childTnLst>
                                </p:cTn>
                              </p:par>
                            </p:childTnLst>
                          </p:cTn>
                        </p:par>
                        <p:par>
                          <p:cTn id="187" fill="hold">
                            <p:stCondLst>
                              <p:cond delay="500"/>
                            </p:stCondLst>
                            <p:childTnLst>
                              <p:par>
                                <p:cTn id="188" presetID="10" presetClass="entr" presetSubtype="0" fill="hold" nodeType="afterEffect">
                                  <p:stCondLst>
                                    <p:cond delay="0"/>
                                  </p:stCondLst>
                                  <p:childTnLst>
                                    <p:set>
                                      <p:cBhvr>
                                        <p:cTn id="189" dur="1" fill="hold">
                                          <p:stCondLst>
                                            <p:cond delay="0"/>
                                          </p:stCondLst>
                                        </p:cTn>
                                        <p:tgtEl>
                                          <p:spTgt spid="3">
                                            <p:txEl>
                                              <p:pRg st="30" end="30"/>
                                            </p:txEl>
                                          </p:spTgt>
                                        </p:tgtEl>
                                        <p:attrNameLst>
                                          <p:attrName>style.visibility</p:attrName>
                                        </p:attrNameLst>
                                      </p:cBhvr>
                                      <p:to>
                                        <p:strVal val="visible"/>
                                      </p:to>
                                    </p:set>
                                    <p:animEffect transition="in" filter="fade">
                                      <p:cBhvr>
                                        <p:cTn id="190" dur="200"/>
                                        <p:tgtEl>
                                          <p:spTgt spid="3">
                                            <p:txEl>
                                              <p:pRg st="30" end="30"/>
                                            </p:txEl>
                                          </p:spTgt>
                                        </p:tgtEl>
                                      </p:cBhvr>
                                    </p:animEffect>
                                  </p:childTnLst>
                                </p:cTn>
                              </p:par>
                            </p:childTnLst>
                          </p:cTn>
                        </p:par>
                        <p:par>
                          <p:cTn id="191" fill="hold">
                            <p:stCondLst>
                              <p:cond delay="700"/>
                            </p:stCondLst>
                            <p:childTnLst>
                              <p:par>
                                <p:cTn id="192" presetID="10" presetClass="entr" presetSubtype="0" fill="hold" nodeType="afterEffect">
                                  <p:stCondLst>
                                    <p:cond delay="0"/>
                                  </p:stCondLst>
                                  <p:childTnLst>
                                    <p:set>
                                      <p:cBhvr>
                                        <p:cTn id="193" dur="1" fill="hold">
                                          <p:stCondLst>
                                            <p:cond delay="0"/>
                                          </p:stCondLst>
                                        </p:cTn>
                                        <p:tgtEl>
                                          <p:spTgt spid="3">
                                            <p:txEl>
                                              <p:pRg st="33" end="33"/>
                                            </p:txEl>
                                          </p:spTgt>
                                        </p:tgtEl>
                                        <p:attrNameLst>
                                          <p:attrName>style.visibility</p:attrName>
                                        </p:attrNameLst>
                                      </p:cBhvr>
                                      <p:to>
                                        <p:strVal val="visible"/>
                                      </p:to>
                                    </p:set>
                                    <p:animEffect transition="in" filter="fade">
                                      <p:cBhvr>
                                        <p:cTn id="194" dur="200"/>
                                        <p:tgtEl>
                                          <p:spTgt spid="3">
                                            <p:txEl>
                                              <p:pRg st="33" end="33"/>
                                            </p:txEl>
                                          </p:spTgt>
                                        </p:tgtEl>
                                      </p:cBhvr>
                                    </p:animEffect>
                                  </p:childTnLst>
                                </p:cTn>
                              </p:par>
                            </p:childTnLst>
                          </p:cTn>
                        </p:par>
                        <p:par>
                          <p:cTn id="195" fill="hold">
                            <p:stCondLst>
                              <p:cond delay="900"/>
                            </p:stCondLst>
                            <p:childTnLst>
                              <p:par>
                                <p:cTn id="196" presetID="10" presetClass="entr" presetSubtype="0" fill="hold" nodeType="afterEffect">
                                  <p:stCondLst>
                                    <p:cond delay="0"/>
                                  </p:stCondLst>
                                  <p:childTnLst>
                                    <p:set>
                                      <p:cBhvr>
                                        <p:cTn id="197" dur="1" fill="hold">
                                          <p:stCondLst>
                                            <p:cond delay="0"/>
                                          </p:stCondLst>
                                        </p:cTn>
                                        <p:tgtEl>
                                          <p:spTgt spid="3">
                                            <p:txEl>
                                              <p:pRg st="32" end="32"/>
                                            </p:txEl>
                                          </p:spTgt>
                                        </p:tgtEl>
                                        <p:attrNameLst>
                                          <p:attrName>style.visibility</p:attrName>
                                        </p:attrNameLst>
                                      </p:cBhvr>
                                      <p:to>
                                        <p:strVal val="visible"/>
                                      </p:to>
                                    </p:set>
                                    <p:animEffect transition="in" filter="fade">
                                      <p:cBhvr>
                                        <p:cTn id="198" dur="200"/>
                                        <p:tgtEl>
                                          <p:spTgt spid="3">
                                            <p:txEl>
                                              <p:pRg st="32" end="32"/>
                                            </p:txEl>
                                          </p:spTgt>
                                        </p:tgtEl>
                                      </p:cBhvr>
                                    </p:animEffect>
                                  </p:childTnLst>
                                </p:cTn>
                              </p:par>
                            </p:childTnLst>
                          </p:cTn>
                        </p:par>
                        <p:par>
                          <p:cTn id="199" fill="hold">
                            <p:stCondLst>
                              <p:cond delay="1100"/>
                            </p:stCondLst>
                            <p:childTnLst>
                              <p:par>
                                <p:cTn id="200" presetID="10" presetClass="entr" presetSubtype="0" fill="hold" nodeType="afterEffect">
                                  <p:stCondLst>
                                    <p:cond delay="0"/>
                                  </p:stCondLst>
                                  <p:childTnLst>
                                    <p:set>
                                      <p:cBhvr>
                                        <p:cTn id="201" dur="1" fill="hold">
                                          <p:stCondLst>
                                            <p:cond delay="0"/>
                                          </p:stCondLst>
                                        </p:cTn>
                                        <p:tgtEl>
                                          <p:spTgt spid="3">
                                            <p:txEl>
                                              <p:pRg st="34" end="34"/>
                                            </p:txEl>
                                          </p:spTgt>
                                        </p:tgtEl>
                                        <p:attrNameLst>
                                          <p:attrName>style.visibility</p:attrName>
                                        </p:attrNameLst>
                                      </p:cBhvr>
                                      <p:to>
                                        <p:strVal val="visible"/>
                                      </p:to>
                                    </p:set>
                                    <p:animEffect transition="in" filter="fade">
                                      <p:cBhvr>
                                        <p:cTn id="202" dur="200"/>
                                        <p:tgtEl>
                                          <p:spTgt spid="3">
                                            <p:txEl>
                                              <p:pRg st="34" end="34"/>
                                            </p:txEl>
                                          </p:spTgt>
                                        </p:tgtEl>
                                      </p:cBhvr>
                                    </p:animEffect>
                                  </p:childTnLst>
                                </p:cTn>
                              </p:par>
                            </p:childTnLst>
                          </p:cTn>
                        </p:par>
                        <p:par>
                          <p:cTn id="203" fill="hold">
                            <p:stCondLst>
                              <p:cond delay="1300"/>
                            </p:stCondLst>
                            <p:childTnLst>
                              <p:par>
                                <p:cTn id="204" presetID="10" presetClass="entr" presetSubtype="0" fill="hold" nodeType="afterEffect">
                                  <p:stCondLst>
                                    <p:cond delay="0"/>
                                  </p:stCondLst>
                                  <p:childTnLst>
                                    <p:set>
                                      <p:cBhvr>
                                        <p:cTn id="205" dur="1" fill="hold">
                                          <p:stCondLst>
                                            <p:cond delay="0"/>
                                          </p:stCondLst>
                                        </p:cTn>
                                        <p:tgtEl>
                                          <p:spTgt spid="3">
                                            <p:txEl>
                                              <p:pRg st="31" end="31"/>
                                            </p:txEl>
                                          </p:spTgt>
                                        </p:tgtEl>
                                        <p:attrNameLst>
                                          <p:attrName>style.visibility</p:attrName>
                                        </p:attrNameLst>
                                      </p:cBhvr>
                                      <p:to>
                                        <p:strVal val="visible"/>
                                      </p:to>
                                    </p:set>
                                    <p:animEffect transition="in" filter="fade">
                                      <p:cBhvr>
                                        <p:cTn id="206" dur="200"/>
                                        <p:tgtEl>
                                          <p:spTgt spid="3">
                                            <p:txEl>
                                              <p:pRg st="31" end="31"/>
                                            </p:txEl>
                                          </p:spTgt>
                                        </p:tgtEl>
                                      </p:cBhvr>
                                    </p:animEffect>
                                  </p:childTnLst>
                                </p:cTn>
                              </p:par>
                            </p:childTnLst>
                          </p:cTn>
                        </p:par>
                        <p:par>
                          <p:cTn id="207" fill="hold">
                            <p:stCondLst>
                              <p:cond delay="1500"/>
                            </p:stCondLst>
                            <p:childTnLst>
                              <p:par>
                                <p:cTn id="208" presetID="10" presetClass="entr" presetSubtype="0" fill="hold" nodeType="afterEffect">
                                  <p:stCondLst>
                                    <p:cond delay="0"/>
                                  </p:stCondLst>
                                  <p:childTnLst>
                                    <p:set>
                                      <p:cBhvr>
                                        <p:cTn id="209" dur="1" fill="hold">
                                          <p:stCondLst>
                                            <p:cond delay="0"/>
                                          </p:stCondLst>
                                        </p:cTn>
                                        <p:tgtEl>
                                          <p:spTgt spid="3">
                                            <p:txEl>
                                              <p:pRg st="37" end="37"/>
                                            </p:txEl>
                                          </p:spTgt>
                                        </p:tgtEl>
                                        <p:attrNameLst>
                                          <p:attrName>style.visibility</p:attrName>
                                        </p:attrNameLst>
                                      </p:cBhvr>
                                      <p:to>
                                        <p:strVal val="visible"/>
                                      </p:to>
                                    </p:set>
                                    <p:animEffect transition="in" filter="fade">
                                      <p:cBhvr>
                                        <p:cTn id="210" dur="200"/>
                                        <p:tgtEl>
                                          <p:spTgt spid="3">
                                            <p:txEl>
                                              <p:pRg st="37" end="37"/>
                                            </p:txEl>
                                          </p:spTgt>
                                        </p:tgtEl>
                                      </p:cBhvr>
                                    </p:animEffect>
                                  </p:childTnLst>
                                </p:cTn>
                              </p:par>
                            </p:childTnLst>
                          </p:cTn>
                        </p:par>
                        <p:par>
                          <p:cTn id="211" fill="hold">
                            <p:stCondLst>
                              <p:cond delay="1700"/>
                            </p:stCondLst>
                            <p:childTnLst>
                              <p:par>
                                <p:cTn id="212" presetID="10" presetClass="entr" presetSubtype="0" fill="hold" nodeType="afterEffect">
                                  <p:stCondLst>
                                    <p:cond delay="0"/>
                                  </p:stCondLst>
                                  <p:childTnLst>
                                    <p:set>
                                      <p:cBhvr>
                                        <p:cTn id="213" dur="1" fill="hold">
                                          <p:stCondLst>
                                            <p:cond delay="0"/>
                                          </p:stCondLst>
                                        </p:cTn>
                                        <p:tgtEl>
                                          <p:spTgt spid="3">
                                            <p:txEl>
                                              <p:pRg st="36" end="36"/>
                                            </p:txEl>
                                          </p:spTgt>
                                        </p:tgtEl>
                                        <p:attrNameLst>
                                          <p:attrName>style.visibility</p:attrName>
                                        </p:attrNameLst>
                                      </p:cBhvr>
                                      <p:to>
                                        <p:strVal val="visible"/>
                                      </p:to>
                                    </p:set>
                                    <p:animEffect transition="in" filter="fade">
                                      <p:cBhvr>
                                        <p:cTn id="214" dur="200"/>
                                        <p:tgtEl>
                                          <p:spTgt spid="3">
                                            <p:txEl>
                                              <p:pRg st="36" end="36"/>
                                            </p:txEl>
                                          </p:spTgt>
                                        </p:tgtEl>
                                      </p:cBhvr>
                                    </p:animEffect>
                                  </p:childTnLst>
                                </p:cTn>
                              </p:par>
                            </p:childTnLst>
                          </p:cTn>
                        </p:par>
                        <p:par>
                          <p:cTn id="215" fill="hold">
                            <p:stCondLst>
                              <p:cond delay="1900"/>
                            </p:stCondLst>
                            <p:childTnLst>
                              <p:par>
                                <p:cTn id="216" presetID="10" presetClass="entr" presetSubtype="0" fill="hold" nodeType="afterEffect">
                                  <p:stCondLst>
                                    <p:cond delay="0"/>
                                  </p:stCondLst>
                                  <p:childTnLst>
                                    <p:set>
                                      <p:cBhvr>
                                        <p:cTn id="217" dur="1" fill="hold">
                                          <p:stCondLst>
                                            <p:cond delay="0"/>
                                          </p:stCondLst>
                                        </p:cTn>
                                        <p:tgtEl>
                                          <p:spTgt spid="3">
                                            <p:txEl>
                                              <p:pRg st="35" end="35"/>
                                            </p:txEl>
                                          </p:spTgt>
                                        </p:tgtEl>
                                        <p:attrNameLst>
                                          <p:attrName>style.visibility</p:attrName>
                                        </p:attrNameLst>
                                      </p:cBhvr>
                                      <p:to>
                                        <p:strVal val="visible"/>
                                      </p:to>
                                    </p:set>
                                    <p:animEffect transition="in" filter="fade">
                                      <p:cBhvr>
                                        <p:cTn id="218" dur="200"/>
                                        <p:tgtEl>
                                          <p:spTgt spid="3">
                                            <p:txEl>
                                              <p:pRg st="35" end="35"/>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nodeType="clickEffect">
                                  <p:stCondLst>
                                    <p:cond delay="0"/>
                                  </p:stCondLst>
                                  <p:childTnLst>
                                    <p:animEffect transition="out" filter="fade">
                                      <p:cBhvr>
                                        <p:cTn id="222" dur="500"/>
                                        <p:tgtEl>
                                          <p:spTgt spid="3">
                                            <p:txEl>
                                              <p:pRg st="30" end="30"/>
                                            </p:txEl>
                                          </p:spTgt>
                                        </p:tgtEl>
                                      </p:cBhvr>
                                    </p:animEffect>
                                    <p:set>
                                      <p:cBhvr>
                                        <p:cTn id="223" dur="1" fill="hold">
                                          <p:stCondLst>
                                            <p:cond delay="499"/>
                                          </p:stCondLst>
                                        </p:cTn>
                                        <p:tgtEl>
                                          <p:spTgt spid="3">
                                            <p:txEl>
                                              <p:pRg st="30" end="30"/>
                                            </p:txEl>
                                          </p:spTgt>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3">
                                            <p:txEl>
                                              <p:pRg st="31" end="31"/>
                                            </p:txEl>
                                          </p:spTgt>
                                        </p:tgtEl>
                                      </p:cBhvr>
                                    </p:animEffect>
                                    <p:set>
                                      <p:cBhvr>
                                        <p:cTn id="226" dur="1" fill="hold">
                                          <p:stCondLst>
                                            <p:cond delay="499"/>
                                          </p:stCondLst>
                                        </p:cTn>
                                        <p:tgtEl>
                                          <p:spTgt spid="3">
                                            <p:txEl>
                                              <p:pRg st="31" end="31"/>
                                            </p:txEl>
                                          </p:spTgt>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
                                            <p:txEl>
                                              <p:pRg st="32" end="32"/>
                                            </p:txEl>
                                          </p:spTgt>
                                        </p:tgtEl>
                                      </p:cBhvr>
                                    </p:animEffect>
                                    <p:set>
                                      <p:cBhvr>
                                        <p:cTn id="229" dur="1" fill="hold">
                                          <p:stCondLst>
                                            <p:cond delay="499"/>
                                          </p:stCondLst>
                                        </p:cTn>
                                        <p:tgtEl>
                                          <p:spTgt spid="3">
                                            <p:txEl>
                                              <p:pRg st="32" end="32"/>
                                            </p:txEl>
                                          </p:spTgt>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3">
                                            <p:txEl>
                                              <p:pRg st="33" end="33"/>
                                            </p:txEl>
                                          </p:spTgt>
                                        </p:tgtEl>
                                      </p:cBhvr>
                                    </p:animEffect>
                                    <p:set>
                                      <p:cBhvr>
                                        <p:cTn id="232" dur="1" fill="hold">
                                          <p:stCondLst>
                                            <p:cond delay="499"/>
                                          </p:stCondLst>
                                        </p:cTn>
                                        <p:tgtEl>
                                          <p:spTgt spid="3">
                                            <p:txEl>
                                              <p:pRg st="33" end="33"/>
                                            </p:txEl>
                                          </p:spTgt>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3">
                                            <p:txEl>
                                              <p:pRg st="34" end="34"/>
                                            </p:txEl>
                                          </p:spTgt>
                                        </p:tgtEl>
                                      </p:cBhvr>
                                    </p:animEffect>
                                    <p:set>
                                      <p:cBhvr>
                                        <p:cTn id="235" dur="1" fill="hold">
                                          <p:stCondLst>
                                            <p:cond delay="499"/>
                                          </p:stCondLst>
                                        </p:cTn>
                                        <p:tgtEl>
                                          <p:spTgt spid="3">
                                            <p:txEl>
                                              <p:pRg st="34" end="34"/>
                                            </p:txEl>
                                          </p:spTgt>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3">
                                            <p:txEl>
                                              <p:pRg st="35" end="35"/>
                                            </p:txEl>
                                          </p:spTgt>
                                        </p:tgtEl>
                                      </p:cBhvr>
                                    </p:animEffect>
                                    <p:set>
                                      <p:cBhvr>
                                        <p:cTn id="238" dur="1" fill="hold">
                                          <p:stCondLst>
                                            <p:cond delay="499"/>
                                          </p:stCondLst>
                                        </p:cTn>
                                        <p:tgtEl>
                                          <p:spTgt spid="3">
                                            <p:txEl>
                                              <p:pRg st="35" end="35"/>
                                            </p:txEl>
                                          </p:spTgt>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3">
                                            <p:txEl>
                                              <p:pRg st="36" end="36"/>
                                            </p:txEl>
                                          </p:spTgt>
                                        </p:tgtEl>
                                      </p:cBhvr>
                                    </p:animEffect>
                                    <p:set>
                                      <p:cBhvr>
                                        <p:cTn id="241" dur="1" fill="hold">
                                          <p:stCondLst>
                                            <p:cond delay="499"/>
                                          </p:stCondLst>
                                        </p:cTn>
                                        <p:tgtEl>
                                          <p:spTgt spid="3">
                                            <p:txEl>
                                              <p:pRg st="36" end="36"/>
                                            </p:txEl>
                                          </p:spTgt>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3">
                                            <p:txEl>
                                              <p:pRg st="37" end="37"/>
                                            </p:txEl>
                                          </p:spTgt>
                                        </p:tgtEl>
                                      </p:cBhvr>
                                    </p:animEffect>
                                    <p:set>
                                      <p:cBhvr>
                                        <p:cTn id="244" dur="1" fill="hold">
                                          <p:stCondLst>
                                            <p:cond delay="499"/>
                                          </p:stCondLst>
                                        </p:cTn>
                                        <p:tgtEl>
                                          <p:spTgt spid="3">
                                            <p:txEl>
                                              <p:pRg st="37" end="37"/>
                                            </p:txEl>
                                          </p:spTgt>
                                        </p:tgtEl>
                                        <p:attrNameLst>
                                          <p:attrName>style.visibility</p:attrName>
                                        </p:attrNameLst>
                                      </p:cBhvr>
                                      <p:to>
                                        <p:strVal val="hidden"/>
                                      </p:to>
                                    </p:set>
                                  </p:childTnLst>
                                </p:cTn>
                              </p:par>
                            </p:childTnLst>
                          </p:cTn>
                        </p:par>
                        <p:par>
                          <p:cTn id="245" fill="hold">
                            <p:stCondLst>
                              <p:cond delay="500"/>
                            </p:stCondLst>
                            <p:childTnLst>
                              <p:par>
                                <p:cTn id="246" presetID="10" presetClass="entr" presetSubtype="0" fill="hold" nodeType="afterEffect">
                                  <p:stCondLst>
                                    <p:cond delay="0"/>
                                  </p:stCondLst>
                                  <p:childTnLst>
                                    <p:set>
                                      <p:cBhvr>
                                        <p:cTn id="247" dur="1" fill="hold">
                                          <p:stCondLst>
                                            <p:cond delay="0"/>
                                          </p:stCondLst>
                                        </p:cTn>
                                        <p:tgtEl>
                                          <p:spTgt spid="3">
                                            <p:txEl>
                                              <p:pRg st="41" end="41"/>
                                            </p:txEl>
                                          </p:spTgt>
                                        </p:tgtEl>
                                        <p:attrNameLst>
                                          <p:attrName>style.visibility</p:attrName>
                                        </p:attrNameLst>
                                      </p:cBhvr>
                                      <p:to>
                                        <p:strVal val="visible"/>
                                      </p:to>
                                    </p:set>
                                    <p:animEffect transition="in" filter="fade">
                                      <p:cBhvr>
                                        <p:cTn id="248" dur="200"/>
                                        <p:tgtEl>
                                          <p:spTgt spid="3">
                                            <p:txEl>
                                              <p:pRg st="41" end="41"/>
                                            </p:txEl>
                                          </p:spTgt>
                                        </p:tgtEl>
                                      </p:cBhvr>
                                    </p:animEffect>
                                  </p:childTnLst>
                                </p:cTn>
                              </p:par>
                            </p:childTnLst>
                          </p:cTn>
                        </p:par>
                        <p:par>
                          <p:cTn id="249" fill="hold">
                            <p:stCondLst>
                              <p:cond delay="700"/>
                            </p:stCondLst>
                            <p:childTnLst>
                              <p:par>
                                <p:cTn id="250" presetID="10" presetClass="entr" presetSubtype="0" fill="hold" nodeType="afterEffect">
                                  <p:stCondLst>
                                    <p:cond delay="0"/>
                                  </p:stCondLst>
                                  <p:childTnLst>
                                    <p:set>
                                      <p:cBhvr>
                                        <p:cTn id="251" dur="1" fill="hold">
                                          <p:stCondLst>
                                            <p:cond delay="0"/>
                                          </p:stCondLst>
                                        </p:cTn>
                                        <p:tgtEl>
                                          <p:spTgt spid="3">
                                            <p:txEl>
                                              <p:pRg st="40" end="40"/>
                                            </p:txEl>
                                          </p:spTgt>
                                        </p:tgtEl>
                                        <p:attrNameLst>
                                          <p:attrName>style.visibility</p:attrName>
                                        </p:attrNameLst>
                                      </p:cBhvr>
                                      <p:to>
                                        <p:strVal val="visible"/>
                                      </p:to>
                                    </p:set>
                                    <p:animEffect transition="in" filter="fade">
                                      <p:cBhvr>
                                        <p:cTn id="252" dur="200"/>
                                        <p:tgtEl>
                                          <p:spTgt spid="3">
                                            <p:txEl>
                                              <p:pRg st="40" end="40"/>
                                            </p:txEl>
                                          </p:spTgt>
                                        </p:tgtEl>
                                      </p:cBhvr>
                                    </p:animEffect>
                                  </p:childTnLst>
                                </p:cTn>
                              </p:par>
                            </p:childTnLst>
                          </p:cTn>
                        </p:par>
                        <p:par>
                          <p:cTn id="253" fill="hold">
                            <p:stCondLst>
                              <p:cond delay="900"/>
                            </p:stCondLst>
                            <p:childTnLst>
                              <p:par>
                                <p:cTn id="254" presetID="10" presetClass="entr" presetSubtype="0" fill="hold" nodeType="afterEffect">
                                  <p:stCondLst>
                                    <p:cond delay="0"/>
                                  </p:stCondLst>
                                  <p:childTnLst>
                                    <p:set>
                                      <p:cBhvr>
                                        <p:cTn id="255" dur="1" fill="hold">
                                          <p:stCondLst>
                                            <p:cond delay="0"/>
                                          </p:stCondLst>
                                        </p:cTn>
                                        <p:tgtEl>
                                          <p:spTgt spid="3">
                                            <p:txEl>
                                              <p:pRg st="39" end="39"/>
                                            </p:txEl>
                                          </p:spTgt>
                                        </p:tgtEl>
                                        <p:attrNameLst>
                                          <p:attrName>style.visibility</p:attrName>
                                        </p:attrNameLst>
                                      </p:cBhvr>
                                      <p:to>
                                        <p:strVal val="visible"/>
                                      </p:to>
                                    </p:set>
                                    <p:animEffect transition="in" filter="fade">
                                      <p:cBhvr>
                                        <p:cTn id="256" dur="200"/>
                                        <p:tgtEl>
                                          <p:spTgt spid="3">
                                            <p:txEl>
                                              <p:pRg st="39" end="39"/>
                                            </p:txEl>
                                          </p:spTgt>
                                        </p:tgtEl>
                                      </p:cBhvr>
                                    </p:animEffect>
                                  </p:childTnLst>
                                </p:cTn>
                              </p:par>
                            </p:childTnLst>
                          </p:cTn>
                        </p:par>
                        <p:par>
                          <p:cTn id="257" fill="hold">
                            <p:stCondLst>
                              <p:cond delay="1100"/>
                            </p:stCondLst>
                            <p:childTnLst>
                              <p:par>
                                <p:cTn id="258" presetID="10" presetClass="entr" presetSubtype="0" fill="hold" nodeType="afterEffect">
                                  <p:stCondLst>
                                    <p:cond delay="0"/>
                                  </p:stCondLst>
                                  <p:childTnLst>
                                    <p:set>
                                      <p:cBhvr>
                                        <p:cTn id="259" dur="1" fill="hold">
                                          <p:stCondLst>
                                            <p:cond delay="0"/>
                                          </p:stCondLst>
                                        </p:cTn>
                                        <p:tgtEl>
                                          <p:spTgt spid="3">
                                            <p:txEl>
                                              <p:pRg st="42" end="42"/>
                                            </p:txEl>
                                          </p:spTgt>
                                        </p:tgtEl>
                                        <p:attrNameLst>
                                          <p:attrName>style.visibility</p:attrName>
                                        </p:attrNameLst>
                                      </p:cBhvr>
                                      <p:to>
                                        <p:strVal val="visible"/>
                                      </p:to>
                                    </p:set>
                                    <p:animEffect transition="in" filter="fade">
                                      <p:cBhvr>
                                        <p:cTn id="260" dur="200"/>
                                        <p:tgtEl>
                                          <p:spTgt spid="3">
                                            <p:txEl>
                                              <p:pRg st="42" end="42"/>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3">
                                            <p:txEl>
                                              <p:pRg st="0" end="0"/>
                                            </p:txEl>
                                          </p:spTgt>
                                        </p:tgtEl>
                                        <p:attrNameLst>
                                          <p:attrName>style.visibility</p:attrName>
                                        </p:attrNameLst>
                                      </p:cBhvr>
                                      <p:to>
                                        <p:strVal val="visible"/>
                                      </p:to>
                                    </p:set>
                                    <p:animEffect transition="in" filter="fade">
                                      <p:cBhvr>
                                        <p:cTn id="265" dur="200"/>
                                        <p:tgtEl>
                                          <p:spTgt spid="3">
                                            <p:txEl>
                                              <p:pRg st="0" end="0"/>
                                            </p:txEl>
                                          </p:spTgt>
                                        </p:tgtEl>
                                      </p:cBhvr>
                                    </p:animEffect>
                                  </p:childTnLst>
                                </p:cTn>
                              </p:par>
                            </p:childTnLst>
                          </p:cTn>
                        </p:par>
                        <p:par>
                          <p:cTn id="266" fill="hold">
                            <p:stCondLst>
                              <p:cond delay="200"/>
                            </p:stCondLst>
                            <p:childTnLst>
                              <p:par>
                                <p:cTn id="267" presetID="10" presetClass="entr" presetSubtype="0" fill="hold" nodeType="afterEffect">
                                  <p:stCondLst>
                                    <p:cond delay="0"/>
                                  </p:stCondLst>
                                  <p:childTnLst>
                                    <p:set>
                                      <p:cBhvr>
                                        <p:cTn id="268" dur="1" fill="hold">
                                          <p:stCondLst>
                                            <p:cond delay="0"/>
                                          </p:stCondLst>
                                        </p:cTn>
                                        <p:tgtEl>
                                          <p:spTgt spid="3">
                                            <p:txEl>
                                              <p:pRg st="5" end="5"/>
                                            </p:txEl>
                                          </p:spTgt>
                                        </p:tgtEl>
                                        <p:attrNameLst>
                                          <p:attrName>style.visibility</p:attrName>
                                        </p:attrNameLst>
                                      </p:cBhvr>
                                      <p:to>
                                        <p:strVal val="visible"/>
                                      </p:to>
                                    </p:set>
                                    <p:animEffect transition="in" filter="fade">
                                      <p:cBhvr>
                                        <p:cTn id="269" dur="200"/>
                                        <p:tgtEl>
                                          <p:spTgt spid="3">
                                            <p:txEl>
                                              <p:pRg st="5" end="5"/>
                                            </p:txEl>
                                          </p:spTgt>
                                        </p:tgtEl>
                                      </p:cBhvr>
                                    </p:animEffect>
                                  </p:childTnLst>
                                </p:cTn>
                              </p:par>
                            </p:childTnLst>
                          </p:cTn>
                        </p:par>
                        <p:par>
                          <p:cTn id="270" fill="hold">
                            <p:stCondLst>
                              <p:cond delay="400"/>
                            </p:stCondLst>
                            <p:childTnLst>
                              <p:par>
                                <p:cTn id="271" presetID="10" presetClass="entr" presetSubtype="0" fill="hold" nodeType="afterEffect">
                                  <p:stCondLst>
                                    <p:cond delay="0"/>
                                  </p:stCondLst>
                                  <p:childTnLst>
                                    <p:set>
                                      <p:cBhvr>
                                        <p:cTn id="272" dur="1" fill="hold">
                                          <p:stCondLst>
                                            <p:cond delay="0"/>
                                          </p:stCondLst>
                                        </p:cTn>
                                        <p:tgtEl>
                                          <p:spTgt spid="3">
                                            <p:txEl>
                                              <p:pRg st="2" end="2"/>
                                            </p:txEl>
                                          </p:spTgt>
                                        </p:tgtEl>
                                        <p:attrNameLst>
                                          <p:attrName>style.visibility</p:attrName>
                                        </p:attrNameLst>
                                      </p:cBhvr>
                                      <p:to>
                                        <p:strVal val="visible"/>
                                      </p:to>
                                    </p:set>
                                    <p:animEffect transition="in" filter="fade">
                                      <p:cBhvr>
                                        <p:cTn id="273" dur="200"/>
                                        <p:tgtEl>
                                          <p:spTgt spid="3">
                                            <p:txEl>
                                              <p:pRg st="2" end="2"/>
                                            </p:txEl>
                                          </p:spTgt>
                                        </p:tgtEl>
                                      </p:cBhvr>
                                    </p:animEffect>
                                  </p:childTnLst>
                                </p:cTn>
                              </p:par>
                            </p:childTnLst>
                          </p:cTn>
                        </p:par>
                        <p:par>
                          <p:cTn id="274" fill="hold">
                            <p:stCondLst>
                              <p:cond delay="600"/>
                            </p:stCondLst>
                            <p:childTnLst>
                              <p:par>
                                <p:cTn id="275" presetID="10" presetClass="entr" presetSubtype="0" fill="hold" nodeType="afterEffect">
                                  <p:stCondLst>
                                    <p:cond delay="0"/>
                                  </p:stCondLst>
                                  <p:childTnLst>
                                    <p:set>
                                      <p:cBhvr>
                                        <p:cTn id="276" dur="1" fill="hold">
                                          <p:stCondLst>
                                            <p:cond delay="0"/>
                                          </p:stCondLst>
                                        </p:cTn>
                                        <p:tgtEl>
                                          <p:spTgt spid="3">
                                            <p:txEl>
                                              <p:pRg st="4" end="4"/>
                                            </p:txEl>
                                          </p:spTgt>
                                        </p:tgtEl>
                                        <p:attrNameLst>
                                          <p:attrName>style.visibility</p:attrName>
                                        </p:attrNameLst>
                                      </p:cBhvr>
                                      <p:to>
                                        <p:strVal val="visible"/>
                                      </p:to>
                                    </p:set>
                                    <p:animEffect transition="in" filter="fade">
                                      <p:cBhvr>
                                        <p:cTn id="277" dur="200"/>
                                        <p:tgtEl>
                                          <p:spTgt spid="3">
                                            <p:txEl>
                                              <p:pRg st="4" end="4"/>
                                            </p:txEl>
                                          </p:spTgt>
                                        </p:tgtEl>
                                      </p:cBhvr>
                                    </p:animEffect>
                                  </p:childTnLst>
                                </p:cTn>
                              </p:par>
                            </p:childTnLst>
                          </p:cTn>
                        </p:par>
                        <p:par>
                          <p:cTn id="278" fill="hold">
                            <p:stCondLst>
                              <p:cond delay="800"/>
                            </p:stCondLst>
                            <p:childTnLst>
                              <p:par>
                                <p:cTn id="279" presetID="10" presetClass="entr" presetSubtype="0" fill="hold" nodeType="afterEffect">
                                  <p:stCondLst>
                                    <p:cond delay="0"/>
                                  </p:stCondLst>
                                  <p:childTnLst>
                                    <p:set>
                                      <p:cBhvr>
                                        <p:cTn id="280" dur="1" fill="hold">
                                          <p:stCondLst>
                                            <p:cond delay="0"/>
                                          </p:stCondLst>
                                        </p:cTn>
                                        <p:tgtEl>
                                          <p:spTgt spid="3">
                                            <p:txEl>
                                              <p:pRg st="6" end="6"/>
                                            </p:txEl>
                                          </p:spTgt>
                                        </p:tgtEl>
                                        <p:attrNameLst>
                                          <p:attrName>style.visibility</p:attrName>
                                        </p:attrNameLst>
                                      </p:cBhvr>
                                      <p:to>
                                        <p:strVal val="visible"/>
                                      </p:to>
                                    </p:set>
                                    <p:animEffect transition="in" filter="fade">
                                      <p:cBhvr>
                                        <p:cTn id="281" dur="200"/>
                                        <p:tgtEl>
                                          <p:spTgt spid="3">
                                            <p:txEl>
                                              <p:pRg st="6" end="6"/>
                                            </p:txEl>
                                          </p:spTgt>
                                        </p:tgtEl>
                                      </p:cBhvr>
                                    </p:animEffect>
                                  </p:childTnLst>
                                </p:cTn>
                              </p:par>
                            </p:childTnLst>
                          </p:cTn>
                        </p:par>
                        <p:par>
                          <p:cTn id="282" fill="hold">
                            <p:stCondLst>
                              <p:cond delay="1000"/>
                            </p:stCondLst>
                            <p:childTnLst>
                              <p:par>
                                <p:cTn id="283" presetID="10" presetClass="entr" presetSubtype="0" fill="hold" nodeType="afterEffect">
                                  <p:stCondLst>
                                    <p:cond delay="0"/>
                                  </p:stCondLst>
                                  <p:childTnLst>
                                    <p:set>
                                      <p:cBhvr>
                                        <p:cTn id="284" dur="1" fill="hold">
                                          <p:stCondLst>
                                            <p:cond delay="0"/>
                                          </p:stCondLst>
                                        </p:cTn>
                                        <p:tgtEl>
                                          <p:spTgt spid="3">
                                            <p:txEl>
                                              <p:pRg st="7" end="7"/>
                                            </p:txEl>
                                          </p:spTgt>
                                        </p:tgtEl>
                                        <p:attrNameLst>
                                          <p:attrName>style.visibility</p:attrName>
                                        </p:attrNameLst>
                                      </p:cBhvr>
                                      <p:to>
                                        <p:strVal val="visible"/>
                                      </p:to>
                                    </p:set>
                                    <p:animEffect transition="in" filter="fade">
                                      <p:cBhvr>
                                        <p:cTn id="285" dur="200"/>
                                        <p:tgtEl>
                                          <p:spTgt spid="3">
                                            <p:txEl>
                                              <p:pRg st="7" end="7"/>
                                            </p:txEl>
                                          </p:spTgt>
                                        </p:tgtEl>
                                      </p:cBhvr>
                                    </p:animEffect>
                                  </p:childTnLst>
                                </p:cTn>
                              </p:par>
                            </p:childTnLst>
                          </p:cTn>
                        </p:par>
                        <p:par>
                          <p:cTn id="286" fill="hold">
                            <p:stCondLst>
                              <p:cond delay="1200"/>
                            </p:stCondLst>
                            <p:childTnLst>
                              <p:par>
                                <p:cTn id="287" presetID="10" presetClass="entr" presetSubtype="0" fill="hold" nodeType="afterEffect">
                                  <p:stCondLst>
                                    <p:cond delay="0"/>
                                  </p:stCondLst>
                                  <p:childTnLst>
                                    <p:set>
                                      <p:cBhvr>
                                        <p:cTn id="288" dur="1" fill="hold">
                                          <p:stCondLst>
                                            <p:cond delay="0"/>
                                          </p:stCondLst>
                                        </p:cTn>
                                        <p:tgtEl>
                                          <p:spTgt spid="3">
                                            <p:txEl>
                                              <p:pRg st="28" end="28"/>
                                            </p:txEl>
                                          </p:spTgt>
                                        </p:tgtEl>
                                        <p:attrNameLst>
                                          <p:attrName>style.visibility</p:attrName>
                                        </p:attrNameLst>
                                      </p:cBhvr>
                                      <p:to>
                                        <p:strVal val="visible"/>
                                      </p:to>
                                    </p:set>
                                    <p:animEffect transition="in" filter="fade">
                                      <p:cBhvr>
                                        <p:cTn id="289" dur="200"/>
                                        <p:tgtEl>
                                          <p:spTgt spid="3">
                                            <p:txEl>
                                              <p:pRg st="28" end="28"/>
                                            </p:txEl>
                                          </p:spTgt>
                                        </p:tgtEl>
                                      </p:cBhvr>
                                    </p:animEffect>
                                  </p:childTnLst>
                                </p:cTn>
                              </p:par>
                            </p:childTnLst>
                          </p:cTn>
                        </p:par>
                        <p:par>
                          <p:cTn id="290" fill="hold">
                            <p:stCondLst>
                              <p:cond delay="1400"/>
                            </p:stCondLst>
                            <p:childTnLst>
                              <p:par>
                                <p:cTn id="291" presetID="10" presetClass="entr" presetSubtype="0" fill="hold" nodeType="afterEffect">
                                  <p:stCondLst>
                                    <p:cond delay="0"/>
                                  </p:stCondLst>
                                  <p:childTnLst>
                                    <p:set>
                                      <p:cBhvr>
                                        <p:cTn id="292" dur="1" fill="hold">
                                          <p:stCondLst>
                                            <p:cond delay="0"/>
                                          </p:stCondLst>
                                        </p:cTn>
                                        <p:tgtEl>
                                          <p:spTgt spid="3">
                                            <p:txEl>
                                              <p:pRg st="8" end="8"/>
                                            </p:txEl>
                                          </p:spTgt>
                                        </p:tgtEl>
                                        <p:attrNameLst>
                                          <p:attrName>style.visibility</p:attrName>
                                        </p:attrNameLst>
                                      </p:cBhvr>
                                      <p:to>
                                        <p:strVal val="visible"/>
                                      </p:to>
                                    </p:set>
                                    <p:animEffect transition="in" filter="fade">
                                      <p:cBhvr>
                                        <p:cTn id="293" dur="200"/>
                                        <p:tgtEl>
                                          <p:spTgt spid="3">
                                            <p:txEl>
                                              <p:pRg st="8" end="8"/>
                                            </p:txEl>
                                          </p:spTgt>
                                        </p:tgtEl>
                                      </p:cBhvr>
                                    </p:animEffect>
                                  </p:childTnLst>
                                </p:cTn>
                              </p:par>
                            </p:childTnLst>
                          </p:cTn>
                        </p:par>
                        <p:par>
                          <p:cTn id="294" fill="hold">
                            <p:stCondLst>
                              <p:cond delay="1600"/>
                            </p:stCondLst>
                            <p:childTnLst>
                              <p:par>
                                <p:cTn id="295" presetID="10" presetClass="entr" presetSubtype="0" fill="hold" nodeType="afterEffect">
                                  <p:stCondLst>
                                    <p:cond delay="0"/>
                                  </p:stCondLst>
                                  <p:childTnLst>
                                    <p:set>
                                      <p:cBhvr>
                                        <p:cTn id="296" dur="1" fill="hold">
                                          <p:stCondLst>
                                            <p:cond delay="0"/>
                                          </p:stCondLst>
                                        </p:cTn>
                                        <p:tgtEl>
                                          <p:spTgt spid="3">
                                            <p:txEl>
                                              <p:pRg st="9" end="9"/>
                                            </p:txEl>
                                          </p:spTgt>
                                        </p:tgtEl>
                                        <p:attrNameLst>
                                          <p:attrName>style.visibility</p:attrName>
                                        </p:attrNameLst>
                                      </p:cBhvr>
                                      <p:to>
                                        <p:strVal val="visible"/>
                                      </p:to>
                                    </p:set>
                                    <p:animEffect transition="in" filter="fade">
                                      <p:cBhvr>
                                        <p:cTn id="297" dur="200"/>
                                        <p:tgtEl>
                                          <p:spTgt spid="3">
                                            <p:txEl>
                                              <p:pRg st="9" end="9"/>
                                            </p:txEl>
                                          </p:spTgt>
                                        </p:tgtEl>
                                      </p:cBhvr>
                                    </p:animEffect>
                                  </p:childTnLst>
                                </p:cTn>
                              </p:par>
                            </p:childTnLst>
                          </p:cTn>
                        </p:par>
                        <p:par>
                          <p:cTn id="298" fill="hold">
                            <p:stCondLst>
                              <p:cond delay="1800"/>
                            </p:stCondLst>
                            <p:childTnLst>
                              <p:par>
                                <p:cTn id="299" presetID="10" presetClass="entr" presetSubtype="0" fill="hold" nodeType="afterEffect">
                                  <p:stCondLst>
                                    <p:cond delay="0"/>
                                  </p:stCondLst>
                                  <p:childTnLst>
                                    <p:set>
                                      <p:cBhvr>
                                        <p:cTn id="300" dur="1" fill="hold">
                                          <p:stCondLst>
                                            <p:cond delay="0"/>
                                          </p:stCondLst>
                                        </p:cTn>
                                        <p:tgtEl>
                                          <p:spTgt spid="3">
                                            <p:txEl>
                                              <p:pRg st="10" end="10"/>
                                            </p:txEl>
                                          </p:spTgt>
                                        </p:tgtEl>
                                        <p:attrNameLst>
                                          <p:attrName>style.visibility</p:attrName>
                                        </p:attrNameLst>
                                      </p:cBhvr>
                                      <p:to>
                                        <p:strVal val="visible"/>
                                      </p:to>
                                    </p:set>
                                    <p:animEffect transition="in" filter="fade">
                                      <p:cBhvr>
                                        <p:cTn id="301" dur="200"/>
                                        <p:tgtEl>
                                          <p:spTgt spid="3">
                                            <p:txEl>
                                              <p:pRg st="10" end="10"/>
                                            </p:txEl>
                                          </p:spTgt>
                                        </p:tgtEl>
                                      </p:cBhvr>
                                    </p:animEffect>
                                  </p:childTnLst>
                                </p:cTn>
                              </p:par>
                            </p:childTnLst>
                          </p:cTn>
                        </p:par>
                        <p:par>
                          <p:cTn id="302" fill="hold">
                            <p:stCondLst>
                              <p:cond delay="2000"/>
                            </p:stCondLst>
                            <p:childTnLst>
                              <p:par>
                                <p:cTn id="303" presetID="10" presetClass="entr" presetSubtype="0" fill="hold" nodeType="afterEffect">
                                  <p:stCondLst>
                                    <p:cond delay="0"/>
                                  </p:stCondLst>
                                  <p:childTnLst>
                                    <p:set>
                                      <p:cBhvr>
                                        <p:cTn id="304" dur="1" fill="hold">
                                          <p:stCondLst>
                                            <p:cond delay="0"/>
                                          </p:stCondLst>
                                        </p:cTn>
                                        <p:tgtEl>
                                          <p:spTgt spid="3">
                                            <p:txEl>
                                              <p:pRg st="12" end="12"/>
                                            </p:txEl>
                                          </p:spTgt>
                                        </p:tgtEl>
                                        <p:attrNameLst>
                                          <p:attrName>style.visibility</p:attrName>
                                        </p:attrNameLst>
                                      </p:cBhvr>
                                      <p:to>
                                        <p:strVal val="visible"/>
                                      </p:to>
                                    </p:set>
                                    <p:animEffect transition="in" filter="fade">
                                      <p:cBhvr>
                                        <p:cTn id="305" dur="200"/>
                                        <p:tgtEl>
                                          <p:spTgt spid="3">
                                            <p:txEl>
                                              <p:pRg st="12" end="12"/>
                                            </p:txEl>
                                          </p:spTgt>
                                        </p:tgtEl>
                                      </p:cBhvr>
                                    </p:animEffect>
                                  </p:childTnLst>
                                </p:cTn>
                              </p:par>
                            </p:childTnLst>
                          </p:cTn>
                        </p:par>
                        <p:par>
                          <p:cTn id="306" fill="hold">
                            <p:stCondLst>
                              <p:cond delay="2200"/>
                            </p:stCondLst>
                            <p:childTnLst>
                              <p:par>
                                <p:cTn id="307" presetID="10" presetClass="entr" presetSubtype="0" fill="hold" nodeType="afterEffect">
                                  <p:stCondLst>
                                    <p:cond delay="0"/>
                                  </p:stCondLst>
                                  <p:childTnLst>
                                    <p:set>
                                      <p:cBhvr>
                                        <p:cTn id="308" dur="1" fill="hold">
                                          <p:stCondLst>
                                            <p:cond delay="0"/>
                                          </p:stCondLst>
                                        </p:cTn>
                                        <p:tgtEl>
                                          <p:spTgt spid="3">
                                            <p:txEl>
                                              <p:pRg st="15" end="15"/>
                                            </p:txEl>
                                          </p:spTgt>
                                        </p:tgtEl>
                                        <p:attrNameLst>
                                          <p:attrName>style.visibility</p:attrName>
                                        </p:attrNameLst>
                                      </p:cBhvr>
                                      <p:to>
                                        <p:strVal val="visible"/>
                                      </p:to>
                                    </p:set>
                                    <p:animEffect transition="in" filter="fade">
                                      <p:cBhvr>
                                        <p:cTn id="309" dur="200"/>
                                        <p:tgtEl>
                                          <p:spTgt spid="3">
                                            <p:txEl>
                                              <p:pRg st="15" end="15"/>
                                            </p:txEl>
                                          </p:spTgt>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3">
                                            <p:txEl>
                                              <p:pRg st="16" end="16"/>
                                            </p:txEl>
                                          </p:spTgt>
                                        </p:tgtEl>
                                        <p:attrNameLst>
                                          <p:attrName>style.visibility</p:attrName>
                                        </p:attrNameLst>
                                      </p:cBhvr>
                                      <p:to>
                                        <p:strVal val="visible"/>
                                      </p:to>
                                    </p:set>
                                    <p:animEffect transition="in" filter="fade">
                                      <p:cBhvr>
                                        <p:cTn id="313" dur="200"/>
                                        <p:tgtEl>
                                          <p:spTgt spid="3">
                                            <p:txEl>
                                              <p:pRg st="16" end="16"/>
                                            </p:txEl>
                                          </p:spTgt>
                                        </p:tgtEl>
                                      </p:cBhvr>
                                    </p:animEffect>
                                  </p:childTnLst>
                                </p:cTn>
                              </p:par>
                            </p:childTnLst>
                          </p:cTn>
                        </p:par>
                        <p:par>
                          <p:cTn id="314" fill="hold">
                            <p:stCondLst>
                              <p:cond delay="2600"/>
                            </p:stCondLst>
                            <p:childTnLst>
                              <p:par>
                                <p:cTn id="315" presetID="10" presetClass="entr" presetSubtype="0" fill="hold" nodeType="afterEffect">
                                  <p:stCondLst>
                                    <p:cond delay="0"/>
                                  </p:stCondLst>
                                  <p:childTnLst>
                                    <p:set>
                                      <p:cBhvr>
                                        <p:cTn id="316" dur="1" fill="hold">
                                          <p:stCondLst>
                                            <p:cond delay="0"/>
                                          </p:stCondLst>
                                        </p:cTn>
                                        <p:tgtEl>
                                          <p:spTgt spid="3">
                                            <p:txEl>
                                              <p:pRg st="31" end="31"/>
                                            </p:txEl>
                                          </p:spTgt>
                                        </p:tgtEl>
                                        <p:attrNameLst>
                                          <p:attrName>style.visibility</p:attrName>
                                        </p:attrNameLst>
                                      </p:cBhvr>
                                      <p:to>
                                        <p:strVal val="visible"/>
                                      </p:to>
                                    </p:set>
                                    <p:animEffect transition="in" filter="fade">
                                      <p:cBhvr>
                                        <p:cTn id="317" dur="200"/>
                                        <p:tgtEl>
                                          <p:spTgt spid="3">
                                            <p:txEl>
                                              <p:pRg st="31" end="31"/>
                                            </p:txEl>
                                          </p:spTgt>
                                        </p:tgtEl>
                                      </p:cBhvr>
                                    </p:animEffect>
                                  </p:childTnLst>
                                </p:cTn>
                              </p:par>
                            </p:childTnLst>
                          </p:cTn>
                        </p:par>
                        <p:par>
                          <p:cTn id="318" fill="hold">
                            <p:stCondLst>
                              <p:cond delay="2800"/>
                            </p:stCondLst>
                            <p:childTnLst>
                              <p:par>
                                <p:cTn id="319" presetID="10" presetClass="entr" presetSubtype="0" fill="hold" nodeType="afterEffect">
                                  <p:stCondLst>
                                    <p:cond delay="0"/>
                                  </p:stCondLst>
                                  <p:childTnLst>
                                    <p:set>
                                      <p:cBhvr>
                                        <p:cTn id="320" dur="1" fill="hold">
                                          <p:stCondLst>
                                            <p:cond delay="0"/>
                                          </p:stCondLst>
                                        </p:cTn>
                                        <p:tgtEl>
                                          <p:spTgt spid="3">
                                            <p:txEl>
                                              <p:pRg st="3" end="3"/>
                                            </p:txEl>
                                          </p:spTgt>
                                        </p:tgtEl>
                                        <p:attrNameLst>
                                          <p:attrName>style.visibility</p:attrName>
                                        </p:attrNameLst>
                                      </p:cBhvr>
                                      <p:to>
                                        <p:strVal val="visible"/>
                                      </p:to>
                                    </p:set>
                                    <p:animEffect transition="in" filter="fade">
                                      <p:cBhvr>
                                        <p:cTn id="321" dur="200"/>
                                        <p:tgtEl>
                                          <p:spTgt spid="3">
                                            <p:txEl>
                                              <p:pRg st="3" end="3"/>
                                            </p:txEl>
                                          </p:spTgt>
                                        </p:tgtEl>
                                      </p:cBhvr>
                                    </p:animEffect>
                                  </p:childTnLst>
                                </p:cTn>
                              </p:par>
                            </p:childTnLst>
                          </p:cTn>
                        </p:par>
                        <p:par>
                          <p:cTn id="322" fill="hold">
                            <p:stCondLst>
                              <p:cond delay="3000"/>
                            </p:stCondLst>
                            <p:childTnLst>
                              <p:par>
                                <p:cTn id="323" presetID="10" presetClass="entr" presetSubtype="0" fill="hold" nodeType="afterEffect">
                                  <p:stCondLst>
                                    <p:cond delay="0"/>
                                  </p:stCondLst>
                                  <p:childTnLst>
                                    <p:set>
                                      <p:cBhvr>
                                        <p:cTn id="324" dur="1" fill="hold">
                                          <p:stCondLst>
                                            <p:cond delay="0"/>
                                          </p:stCondLst>
                                        </p:cTn>
                                        <p:tgtEl>
                                          <p:spTgt spid="3">
                                            <p:txEl>
                                              <p:pRg st="17" end="17"/>
                                            </p:txEl>
                                          </p:spTgt>
                                        </p:tgtEl>
                                        <p:attrNameLst>
                                          <p:attrName>style.visibility</p:attrName>
                                        </p:attrNameLst>
                                      </p:cBhvr>
                                      <p:to>
                                        <p:strVal val="visible"/>
                                      </p:to>
                                    </p:set>
                                    <p:animEffect transition="in" filter="fade">
                                      <p:cBhvr>
                                        <p:cTn id="325" dur="200"/>
                                        <p:tgtEl>
                                          <p:spTgt spid="3">
                                            <p:txEl>
                                              <p:pRg st="17" end="17"/>
                                            </p:txEl>
                                          </p:spTgt>
                                        </p:tgtEl>
                                      </p:cBhvr>
                                    </p:animEffect>
                                  </p:childTnLst>
                                </p:cTn>
                              </p:par>
                            </p:childTnLst>
                          </p:cTn>
                        </p:par>
                        <p:par>
                          <p:cTn id="326" fill="hold">
                            <p:stCondLst>
                              <p:cond delay="3200"/>
                            </p:stCondLst>
                            <p:childTnLst>
                              <p:par>
                                <p:cTn id="327" presetID="10" presetClass="entr" presetSubtype="0" fill="hold" nodeType="afterEffect">
                                  <p:stCondLst>
                                    <p:cond delay="0"/>
                                  </p:stCondLst>
                                  <p:childTnLst>
                                    <p:set>
                                      <p:cBhvr>
                                        <p:cTn id="328" dur="1" fill="hold">
                                          <p:stCondLst>
                                            <p:cond delay="0"/>
                                          </p:stCondLst>
                                        </p:cTn>
                                        <p:tgtEl>
                                          <p:spTgt spid="3">
                                            <p:txEl>
                                              <p:pRg st="18" end="18"/>
                                            </p:txEl>
                                          </p:spTgt>
                                        </p:tgtEl>
                                        <p:attrNameLst>
                                          <p:attrName>style.visibility</p:attrName>
                                        </p:attrNameLst>
                                      </p:cBhvr>
                                      <p:to>
                                        <p:strVal val="visible"/>
                                      </p:to>
                                    </p:set>
                                    <p:animEffect transition="in" filter="fade">
                                      <p:cBhvr>
                                        <p:cTn id="329" dur="200"/>
                                        <p:tgtEl>
                                          <p:spTgt spid="3">
                                            <p:txEl>
                                              <p:pRg st="18" end="18"/>
                                            </p:txEl>
                                          </p:spTgt>
                                        </p:tgtEl>
                                      </p:cBhvr>
                                    </p:animEffect>
                                  </p:childTnLst>
                                </p:cTn>
                              </p:par>
                            </p:childTnLst>
                          </p:cTn>
                        </p:par>
                        <p:par>
                          <p:cTn id="330" fill="hold">
                            <p:stCondLst>
                              <p:cond delay="3400"/>
                            </p:stCondLst>
                            <p:childTnLst>
                              <p:par>
                                <p:cTn id="331" presetID="10" presetClass="entr" presetSubtype="0" fill="hold" nodeType="afterEffect">
                                  <p:stCondLst>
                                    <p:cond delay="0"/>
                                  </p:stCondLst>
                                  <p:childTnLst>
                                    <p:set>
                                      <p:cBhvr>
                                        <p:cTn id="332" dur="1" fill="hold">
                                          <p:stCondLst>
                                            <p:cond delay="0"/>
                                          </p:stCondLst>
                                        </p:cTn>
                                        <p:tgtEl>
                                          <p:spTgt spid="3">
                                            <p:txEl>
                                              <p:pRg st="20" end="20"/>
                                            </p:txEl>
                                          </p:spTgt>
                                        </p:tgtEl>
                                        <p:attrNameLst>
                                          <p:attrName>style.visibility</p:attrName>
                                        </p:attrNameLst>
                                      </p:cBhvr>
                                      <p:to>
                                        <p:strVal val="visible"/>
                                      </p:to>
                                    </p:set>
                                    <p:animEffect transition="in" filter="fade">
                                      <p:cBhvr>
                                        <p:cTn id="333" dur="200"/>
                                        <p:tgtEl>
                                          <p:spTgt spid="3">
                                            <p:txEl>
                                              <p:pRg st="20" end="20"/>
                                            </p:txEl>
                                          </p:spTgt>
                                        </p:tgtEl>
                                      </p:cBhvr>
                                    </p:animEffect>
                                  </p:childTnLst>
                                </p:cTn>
                              </p:par>
                            </p:childTnLst>
                          </p:cTn>
                        </p:par>
                        <p:par>
                          <p:cTn id="334" fill="hold">
                            <p:stCondLst>
                              <p:cond delay="3600"/>
                            </p:stCondLst>
                            <p:childTnLst>
                              <p:par>
                                <p:cTn id="335" presetID="10" presetClass="entr" presetSubtype="0" fill="hold" nodeType="afterEffect">
                                  <p:stCondLst>
                                    <p:cond delay="0"/>
                                  </p:stCondLst>
                                  <p:childTnLst>
                                    <p:set>
                                      <p:cBhvr>
                                        <p:cTn id="336" dur="1" fill="hold">
                                          <p:stCondLst>
                                            <p:cond delay="0"/>
                                          </p:stCondLst>
                                        </p:cTn>
                                        <p:tgtEl>
                                          <p:spTgt spid="3">
                                            <p:txEl>
                                              <p:pRg st="32" end="32"/>
                                            </p:txEl>
                                          </p:spTgt>
                                        </p:tgtEl>
                                        <p:attrNameLst>
                                          <p:attrName>style.visibility</p:attrName>
                                        </p:attrNameLst>
                                      </p:cBhvr>
                                      <p:to>
                                        <p:strVal val="visible"/>
                                      </p:to>
                                    </p:set>
                                    <p:animEffect transition="in" filter="fade">
                                      <p:cBhvr>
                                        <p:cTn id="337" dur="200"/>
                                        <p:tgtEl>
                                          <p:spTgt spid="3">
                                            <p:txEl>
                                              <p:pRg st="32" end="32"/>
                                            </p:txEl>
                                          </p:spTgt>
                                        </p:tgtEl>
                                      </p:cBhvr>
                                    </p:animEffect>
                                  </p:childTnLst>
                                </p:cTn>
                              </p:par>
                            </p:childTnLst>
                          </p:cTn>
                        </p:par>
                        <p:par>
                          <p:cTn id="338" fill="hold">
                            <p:stCondLst>
                              <p:cond delay="3800"/>
                            </p:stCondLst>
                            <p:childTnLst>
                              <p:par>
                                <p:cTn id="339" presetID="10" presetClass="entr" presetSubtype="0" fill="hold" nodeType="afterEffect">
                                  <p:stCondLst>
                                    <p:cond delay="0"/>
                                  </p:stCondLst>
                                  <p:childTnLst>
                                    <p:set>
                                      <p:cBhvr>
                                        <p:cTn id="340" dur="1" fill="hold">
                                          <p:stCondLst>
                                            <p:cond delay="0"/>
                                          </p:stCondLst>
                                        </p:cTn>
                                        <p:tgtEl>
                                          <p:spTgt spid="3">
                                            <p:txEl>
                                              <p:pRg st="21" end="21"/>
                                            </p:txEl>
                                          </p:spTgt>
                                        </p:tgtEl>
                                        <p:attrNameLst>
                                          <p:attrName>style.visibility</p:attrName>
                                        </p:attrNameLst>
                                      </p:cBhvr>
                                      <p:to>
                                        <p:strVal val="visible"/>
                                      </p:to>
                                    </p:set>
                                    <p:animEffect transition="in" filter="fade">
                                      <p:cBhvr>
                                        <p:cTn id="341" dur="200"/>
                                        <p:tgtEl>
                                          <p:spTgt spid="3">
                                            <p:txEl>
                                              <p:pRg st="21" end="21"/>
                                            </p:txEl>
                                          </p:spTgt>
                                        </p:tgtEl>
                                      </p:cBhvr>
                                    </p:animEffect>
                                  </p:childTnLst>
                                </p:cTn>
                              </p:par>
                            </p:childTnLst>
                          </p:cTn>
                        </p:par>
                        <p:par>
                          <p:cTn id="342" fill="hold">
                            <p:stCondLst>
                              <p:cond delay="4000"/>
                            </p:stCondLst>
                            <p:childTnLst>
                              <p:par>
                                <p:cTn id="343" presetID="10" presetClass="entr" presetSubtype="0" fill="hold" nodeType="afterEffect">
                                  <p:stCondLst>
                                    <p:cond delay="0"/>
                                  </p:stCondLst>
                                  <p:childTnLst>
                                    <p:set>
                                      <p:cBhvr>
                                        <p:cTn id="344" dur="1" fill="hold">
                                          <p:stCondLst>
                                            <p:cond delay="0"/>
                                          </p:stCondLst>
                                        </p:cTn>
                                        <p:tgtEl>
                                          <p:spTgt spid="3">
                                            <p:txEl>
                                              <p:pRg st="11" end="11"/>
                                            </p:txEl>
                                          </p:spTgt>
                                        </p:tgtEl>
                                        <p:attrNameLst>
                                          <p:attrName>style.visibility</p:attrName>
                                        </p:attrNameLst>
                                      </p:cBhvr>
                                      <p:to>
                                        <p:strVal val="visible"/>
                                      </p:to>
                                    </p:set>
                                    <p:animEffect transition="in" filter="fade">
                                      <p:cBhvr>
                                        <p:cTn id="345" dur="200"/>
                                        <p:tgtEl>
                                          <p:spTgt spid="3">
                                            <p:txEl>
                                              <p:pRg st="11" end="11"/>
                                            </p:txEl>
                                          </p:spTgt>
                                        </p:tgtEl>
                                      </p:cBhvr>
                                    </p:animEffect>
                                  </p:childTnLst>
                                </p:cTn>
                              </p:par>
                            </p:childTnLst>
                          </p:cTn>
                        </p:par>
                        <p:par>
                          <p:cTn id="346" fill="hold">
                            <p:stCondLst>
                              <p:cond delay="4200"/>
                            </p:stCondLst>
                            <p:childTnLst>
                              <p:par>
                                <p:cTn id="347" presetID="10" presetClass="entr" presetSubtype="0" fill="hold" nodeType="afterEffect">
                                  <p:stCondLst>
                                    <p:cond delay="0"/>
                                  </p:stCondLst>
                                  <p:childTnLst>
                                    <p:set>
                                      <p:cBhvr>
                                        <p:cTn id="348" dur="1" fill="hold">
                                          <p:stCondLst>
                                            <p:cond delay="0"/>
                                          </p:stCondLst>
                                        </p:cTn>
                                        <p:tgtEl>
                                          <p:spTgt spid="3">
                                            <p:txEl>
                                              <p:pRg st="22" end="22"/>
                                            </p:txEl>
                                          </p:spTgt>
                                        </p:tgtEl>
                                        <p:attrNameLst>
                                          <p:attrName>style.visibility</p:attrName>
                                        </p:attrNameLst>
                                      </p:cBhvr>
                                      <p:to>
                                        <p:strVal val="visible"/>
                                      </p:to>
                                    </p:set>
                                    <p:animEffect transition="in" filter="fade">
                                      <p:cBhvr>
                                        <p:cTn id="349" dur="200"/>
                                        <p:tgtEl>
                                          <p:spTgt spid="3">
                                            <p:txEl>
                                              <p:pRg st="22" end="22"/>
                                            </p:txEl>
                                          </p:spTgt>
                                        </p:tgtEl>
                                      </p:cBhvr>
                                    </p:animEffect>
                                  </p:childTnLst>
                                </p:cTn>
                              </p:par>
                            </p:childTnLst>
                          </p:cTn>
                        </p:par>
                        <p:par>
                          <p:cTn id="350" fill="hold">
                            <p:stCondLst>
                              <p:cond delay="4400"/>
                            </p:stCondLst>
                            <p:childTnLst>
                              <p:par>
                                <p:cTn id="351" presetID="10" presetClass="entr" presetSubtype="0" fill="hold" nodeType="afterEffect">
                                  <p:stCondLst>
                                    <p:cond delay="0"/>
                                  </p:stCondLst>
                                  <p:childTnLst>
                                    <p:set>
                                      <p:cBhvr>
                                        <p:cTn id="352" dur="1" fill="hold">
                                          <p:stCondLst>
                                            <p:cond delay="0"/>
                                          </p:stCondLst>
                                        </p:cTn>
                                        <p:tgtEl>
                                          <p:spTgt spid="3">
                                            <p:txEl>
                                              <p:pRg st="24" end="24"/>
                                            </p:txEl>
                                          </p:spTgt>
                                        </p:tgtEl>
                                        <p:attrNameLst>
                                          <p:attrName>style.visibility</p:attrName>
                                        </p:attrNameLst>
                                      </p:cBhvr>
                                      <p:to>
                                        <p:strVal val="visible"/>
                                      </p:to>
                                    </p:set>
                                    <p:animEffect transition="in" filter="fade">
                                      <p:cBhvr>
                                        <p:cTn id="353" dur="200"/>
                                        <p:tgtEl>
                                          <p:spTgt spid="3">
                                            <p:txEl>
                                              <p:pRg st="24" end="24"/>
                                            </p:txEl>
                                          </p:spTgt>
                                        </p:tgtEl>
                                      </p:cBhvr>
                                    </p:animEffect>
                                  </p:childTnLst>
                                </p:cTn>
                              </p:par>
                            </p:childTnLst>
                          </p:cTn>
                        </p:par>
                        <p:par>
                          <p:cTn id="354" fill="hold">
                            <p:stCondLst>
                              <p:cond delay="4600"/>
                            </p:stCondLst>
                            <p:childTnLst>
                              <p:par>
                                <p:cTn id="355" presetID="10" presetClass="entr" presetSubtype="0" fill="hold" nodeType="afterEffect">
                                  <p:stCondLst>
                                    <p:cond delay="0"/>
                                  </p:stCondLst>
                                  <p:childTnLst>
                                    <p:set>
                                      <p:cBhvr>
                                        <p:cTn id="356" dur="1" fill="hold">
                                          <p:stCondLst>
                                            <p:cond delay="0"/>
                                          </p:stCondLst>
                                        </p:cTn>
                                        <p:tgtEl>
                                          <p:spTgt spid="3">
                                            <p:txEl>
                                              <p:pRg st="1" end="1"/>
                                            </p:txEl>
                                          </p:spTgt>
                                        </p:tgtEl>
                                        <p:attrNameLst>
                                          <p:attrName>style.visibility</p:attrName>
                                        </p:attrNameLst>
                                      </p:cBhvr>
                                      <p:to>
                                        <p:strVal val="visible"/>
                                      </p:to>
                                    </p:set>
                                    <p:animEffect transition="in" filter="fade">
                                      <p:cBhvr>
                                        <p:cTn id="357" dur="200"/>
                                        <p:tgtEl>
                                          <p:spTgt spid="3">
                                            <p:txEl>
                                              <p:pRg st="1" end="1"/>
                                            </p:txEl>
                                          </p:spTgt>
                                        </p:tgtEl>
                                      </p:cBhvr>
                                    </p:animEffect>
                                  </p:childTnLst>
                                </p:cTn>
                              </p:par>
                            </p:childTnLst>
                          </p:cTn>
                        </p:par>
                        <p:par>
                          <p:cTn id="358" fill="hold">
                            <p:stCondLst>
                              <p:cond delay="4800"/>
                            </p:stCondLst>
                            <p:childTnLst>
                              <p:par>
                                <p:cTn id="359" presetID="10" presetClass="entr" presetSubtype="0" fill="hold" nodeType="afterEffect">
                                  <p:stCondLst>
                                    <p:cond delay="0"/>
                                  </p:stCondLst>
                                  <p:childTnLst>
                                    <p:set>
                                      <p:cBhvr>
                                        <p:cTn id="360" dur="1" fill="hold">
                                          <p:stCondLst>
                                            <p:cond delay="0"/>
                                          </p:stCondLst>
                                        </p:cTn>
                                        <p:tgtEl>
                                          <p:spTgt spid="3">
                                            <p:txEl>
                                              <p:pRg st="25" end="25"/>
                                            </p:txEl>
                                          </p:spTgt>
                                        </p:tgtEl>
                                        <p:attrNameLst>
                                          <p:attrName>style.visibility</p:attrName>
                                        </p:attrNameLst>
                                      </p:cBhvr>
                                      <p:to>
                                        <p:strVal val="visible"/>
                                      </p:to>
                                    </p:set>
                                    <p:animEffect transition="in" filter="fade">
                                      <p:cBhvr>
                                        <p:cTn id="361" dur="200"/>
                                        <p:tgtEl>
                                          <p:spTgt spid="3">
                                            <p:txEl>
                                              <p:pRg st="25" end="25"/>
                                            </p:txEl>
                                          </p:spTgt>
                                        </p:tgtEl>
                                      </p:cBhvr>
                                    </p:animEffect>
                                  </p:childTnLst>
                                </p:cTn>
                              </p:par>
                            </p:childTnLst>
                          </p:cTn>
                        </p:par>
                        <p:par>
                          <p:cTn id="362" fill="hold">
                            <p:stCondLst>
                              <p:cond delay="5000"/>
                            </p:stCondLst>
                            <p:childTnLst>
                              <p:par>
                                <p:cTn id="363" presetID="10" presetClass="entr" presetSubtype="0" fill="hold" nodeType="afterEffect">
                                  <p:stCondLst>
                                    <p:cond delay="0"/>
                                  </p:stCondLst>
                                  <p:childTnLst>
                                    <p:set>
                                      <p:cBhvr>
                                        <p:cTn id="364" dur="1" fill="hold">
                                          <p:stCondLst>
                                            <p:cond delay="0"/>
                                          </p:stCondLst>
                                        </p:cTn>
                                        <p:tgtEl>
                                          <p:spTgt spid="3">
                                            <p:txEl>
                                              <p:pRg st="26" end="26"/>
                                            </p:txEl>
                                          </p:spTgt>
                                        </p:tgtEl>
                                        <p:attrNameLst>
                                          <p:attrName>style.visibility</p:attrName>
                                        </p:attrNameLst>
                                      </p:cBhvr>
                                      <p:to>
                                        <p:strVal val="visible"/>
                                      </p:to>
                                    </p:set>
                                    <p:animEffect transition="in" filter="fade">
                                      <p:cBhvr>
                                        <p:cTn id="365" dur="200"/>
                                        <p:tgtEl>
                                          <p:spTgt spid="3">
                                            <p:txEl>
                                              <p:pRg st="26" end="26"/>
                                            </p:txEl>
                                          </p:spTgt>
                                        </p:tgtEl>
                                      </p:cBhvr>
                                    </p:animEffect>
                                  </p:childTnLst>
                                </p:cTn>
                              </p:par>
                            </p:childTnLst>
                          </p:cTn>
                        </p:par>
                        <p:par>
                          <p:cTn id="366" fill="hold">
                            <p:stCondLst>
                              <p:cond delay="5200"/>
                            </p:stCondLst>
                            <p:childTnLst>
                              <p:par>
                                <p:cTn id="367" presetID="10" presetClass="entr" presetSubtype="0" fill="hold" nodeType="afterEffect">
                                  <p:stCondLst>
                                    <p:cond delay="0"/>
                                  </p:stCondLst>
                                  <p:childTnLst>
                                    <p:set>
                                      <p:cBhvr>
                                        <p:cTn id="368" dur="1" fill="hold">
                                          <p:stCondLst>
                                            <p:cond delay="0"/>
                                          </p:stCondLst>
                                        </p:cTn>
                                        <p:tgtEl>
                                          <p:spTgt spid="3">
                                            <p:txEl>
                                              <p:pRg st="27" end="27"/>
                                            </p:txEl>
                                          </p:spTgt>
                                        </p:tgtEl>
                                        <p:attrNameLst>
                                          <p:attrName>style.visibility</p:attrName>
                                        </p:attrNameLst>
                                      </p:cBhvr>
                                      <p:to>
                                        <p:strVal val="visible"/>
                                      </p:to>
                                    </p:set>
                                    <p:animEffect transition="in" filter="fade">
                                      <p:cBhvr>
                                        <p:cTn id="369" dur="200"/>
                                        <p:tgtEl>
                                          <p:spTgt spid="3">
                                            <p:txEl>
                                              <p:pRg st="27" end="27"/>
                                            </p:txEl>
                                          </p:spTgt>
                                        </p:tgtEl>
                                      </p:cBhvr>
                                    </p:animEffect>
                                  </p:childTnLst>
                                </p:cTn>
                              </p:par>
                            </p:childTnLst>
                          </p:cTn>
                        </p:par>
                        <p:par>
                          <p:cTn id="370" fill="hold">
                            <p:stCondLst>
                              <p:cond delay="5400"/>
                            </p:stCondLst>
                            <p:childTnLst>
                              <p:par>
                                <p:cTn id="371" presetID="10" presetClass="entr" presetSubtype="0" fill="hold" nodeType="afterEffect">
                                  <p:stCondLst>
                                    <p:cond delay="0"/>
                                  </p:stCondLst>
                                  <p:childTnLst>
                                    <p:set>
                                      <p:cBhvr>
                                        <p:cTn id="372" dur="1" fill="hold">
                                          <p:stCondLst>
                                            <p:cond delay="0"/>
                                          </p:stCondLst>
                                        </p:cTn>
                                        <p:tgtEl>
                                          <p:spTgt spid="3">
                                            <p:txEl>
                                              <p:pRg st="30" end="30"/>
                                            </p:txEl>
                                          </p:spTgt>
                                        </p:tgtEl>
                                        <p:attrNameLst>
                                          <p:attrName>style.visibility</p:attrName>
                                        </p:attrNameLst>
                                      </p:cBhvr>
                                      <p:to>
                                        <p:strVal val="visible"/>
                                      </p:to>
                                    </p:set>
                                    <p:animEffect transition="in" filter="fade">
                                      <p:cBhvr>
                                        <p:cTn id="373" dur="200"/>
                                        <p:tgtEl>
                                          <p:spTgt spid="3">
                                            <p:txEl>
                                              <p:pRg st="30" end="30"/>
                                            </p:txEl>
                                          </p:spTgt>
                                        </p:tgtEl>
                                      </p:cBhvr>
                                    </p:animEffect>
                                  </p:childTnLst>
                                </p:cTn>
                              </p:par>
                            </p:childTnLst>
                          </p:cTn>
                        </p:par>
                        <p:par>
                          <p:cTn id="374" fill="hold">
                            <p:stCondLst>
                              <p:cond delay="5600"/>
                            </p:stCondLst>
                            <p:childTnLst>
                              <p:par>
                                <p:cTn id="375" presetID="10" presetClass="entr" presetSubtype="0" fill="hold" nodeType="afterEffect">
                                  <p:stCondLst>
                                    <p:cond delay="0"/>
                                  </p:stCondLst>
                                  <p:childTnLst>
                                    <p:set>
                                      <p:cBhvr>
                                        <p:cTn id="376" dur="1" fill="hold">
                                          <p:stCondLst>
                                            <p:cond delay="0"/>
                                          </p:stCondLst>
                                        </p:cTn>
                                        <p:tgtEl>
                                          <p:spTgt spid="3">
                                            <p:txEl>
                                              <p:pRg st="33" end="33"/>
                                            </p:txEl>
                                          </p:spTgt>
                                        </p:tgtEl>
                                        <p:attrNameLst>
                                          <p:attrName>style.visibility</p:attrName>
                                        </p:attrNameLst>
                                      </p:cBhvr>
                                      <p:to>
                                        <p:strVal val="visible"/>
                                      </p:to>
                                    </p:set>
                                    <p:animEffect transition="in" filter="fade">
                                      <p:cBhvr>
                                        <p:cTn id="377" dur="200"/>
                                        <p:tgtEl>
                                          <p:spTgt spid="3">
                                            <p:txEl>
                                              <p:pRg st="33" end="33"/>
                                            </p:txEl>
                                          </p:spTgt>
                                        </p:tgtEl>
                                      </p:cBhvr>
                                    </p:animEffect>
                                  </p:childTnLst>
                                </p:cTn>
                              </p:par>
                            </p:childTnLst>
                          </p:cTn>
                        </p:par>
                        <p:par>
                          <p:cTn id="378" fill="hold">
                            <p:stCondLst>
                              <p:cond delay="5800"/>
                            </p:stCondLst>
                            <p:childTnLst>
                              <p:par>
                                <p:cTn id="379" presetID="10" presetClass="entr" presetSubtype="0" fill="hold" nodeType="afterEffect">
                                  <p:stCondLst>
                                    <p:cond delay="0"/>
                                  </p:stCondLst>
                                  <p:childTnLst>
                                    <p:set>
                                      <p:cBhvr>
                                        <p:cTn id="380" dur="1" fill="hold">
                                          <p:stCondLst>
                                            <p:cond delay="0"/>
                                          </p:stCondLst>
                                        </p:cTn>
                                        <p:tgtEl>
                                          <p:spTgt spid="3">
                                            <p:txEl>
                                              <p:pRg st="34" end="34"/>
                                            </p:txEl>
                                          </p:spTgt>
                                        </p:tgtEl>
                                        <p:attrNameLst>
                                          <p:attrName>style.visibility</p:attrName>
                                        </p:attrNameLst>
                                      </p:cBhvr>
                                      <p:to>
                                        <p:strVal val="visible"/>
                                      </p:to>
                                    </p:set>
                                    <p:animEffect transition="in" filter="fade">
                                      <p:cBhvr>
                                        <p:cTn id="381" dur="200"/>
                                        <p:tgtEl>
                                          <p:spTgt spid="3">
                                            <p:txEl>
                                              <p:pRg st="34" end="34"/>
                                            </p:txEl>
                                          </p:spTgt>
                                        </p:tgtEl>
                                      </p:cBhvr>
                                    </p:animEffect>
                                  </p:childTnLst>
                                </p:cTn>
                              </p:par>
                            </p:childTnLst>
                          </p:cTn>
                        </p:par>
                        <p:par>
                          <p:cTn id="382" fill="hold">
                            <p:stCondLst>
                              <p:cond delay="6000"/>
                            </p:stCondLst>
                            <p:childTnLst>
                              <p:par>
                                <p:cTn id="383" presetID="10" presetClass="entr" presetSubtype="0" fill="hold" nodeType="afterEffect">
                                  <p:stCondLst>
                                    <p:cond delay="0"/>
                                  </p:stCondLst>
                                  <p:childTnLst>
                                    <p:set>
                                      <p:cBhvr>
                                        <p:cTn id="384" dur="1" fill="hold">
                                          <p:stCondLst>
                                            <p:cond delay="0"/>
                                          </p:stCondLst>
                                        </p:cTn>
                                        <p:tgtEl>
                                          <p:spTgt spid="3">
                                            <p:txEl>
                                              <p:pRg st="35" end="35"/>
                                            </p:txEl>
                                          </p:spTgt>
                                        </p:tgtEl>
                                        <p:attrNameLst>
                                          <p:attrName>style.visibility</p:attrName>
                                        </p:attrNameLst>
                                      </p:cBhvr>
                                      <p:to>
                                        <p:strVal val="visible"/>
                                      </p:to>
                                    </p:set>
                                    <p:animEffect transition="in" filter="fade">
                                      <p:cBhvr>
                                        <p:cTn id="385" dur="200"/>
                                        <p:tgtEl>
                                          <p:spTgt spid="3">
                                            <p:txEl>
                                              <p:pRg st="35" end="35"/>
                                            </p:txEl>
                                          </p:spTgt>
                                        </p:tgtEl>
                                      </p:cBhvr>
                                    </p:animEffect>
                                  </p:childTnLst>
                                </p:cTn>
                              </p:par>
                            </p:childTnLst>
                          </p:cTn>
                        </p:par>
                        <p:par>
                          <p:cTn id="386" fill="hold">
                            <p:stCondLst>
                              <p:cond delay="6200"/>
                            </p:stCondLst>
                            <p:childTnLst>
                              <p:par>
                                <p:cTn id="387" presetID="10" presetClass="entr" presetSubtype="0" fill="hold" nodeType="afterEffect">
                                  <p:stCondLst>
                                    <p:cond delay="0"/>
                                  </p:stCondLst>
                                  <p:childTnLst>
                                    <p:set>
                                      <p:cBhvr>
                                        <p:cTn id="388" dur="1" fill="hold">
                                          <p:stCondLst>
                                            <p:cond delay="0"/>
                                          </p:stCondLst>
                                        </p:cTn>
                                        <p:tgtEl>
                                          <p:spTgt spid="3">
                                            <p:txEl>
                                              <p:pRg st="36" end="36"/>
                                            </p:txEl>
                                          </p:spTgt>
                                        </p:tgtEl>
                                        <p:attrNameLst>
                                          <p:attrName>style.visibility</p:attrName>
                                        </p:attrNameLst>
                                      </p:cBhvr>
                                      <p:to>
                                        <p:strVal val="visible"/>
                                      </p:to>
                                    </p:set>
                                    <p:animEffect transition="in" filter="fade">
                                      <p:cBhvr>
                                        <p:cTn id="389" dur="200"/>
                                        <p:tgtEl>
                                          <p:spTgt spid="3">
                                            <p:txEl>
                                              <p:pRg st="36" end="36"/>
                                            </p:txEl>
                                          </p:spTgt>
                                        </p:tgtEl>
                                      </p:cBhvr>
                                    </p:animEffect>
                                  </p:childTnLst>
                                </p:cTn>
                              </p:par>
                            </p:childTnLst>
                          </p:cTn>
                        </p:par>
                        <p:par>
                          <p:cTn id="390" fill="hold">
                            <p:stCondLst>
                              <p:cond delay="6400"/>
                            </p:stCondLst>
                            <p:childTnLst>
                              <p:par>
                                <p:cTn id="391" presetID="10" presetClass="entr" presetSubtype="0" fill="hold" nodeType="afterEffect">
                                  <p:stCondLst>
                                    <p:cond delay="0"/>
                                  </p:stCondLst>
                                  <p:childTnLst>
                                    <p:set>
                                      <p:cBhvr>
                                        <p:cTn id="392" dur="1" fill="hold">
                                          <p:stCondLst>
                                            <p:cond delay="0"/>
                                          </p:stCondLst>
                                        </p:cTn>
                                        <p:tgtEl>
                                          <p:spTgt spid="3">
                                            <p:txEl>
                                              <p:pRg st="37" end="37"/>
                                            </p:txEl>
                                          </p:spTgt>
                                        </p:tgtEl>
                                        <p:attrNameLst>
                                          <p:attrName>style.visibility</p:attrName>
                                        </p:attrNameLst>
                                      </p:cBhvr>
                                      <p:to>
                                        <p:strVal val="visible"/>
                                      </p:to>
                                    </p:set>
                                    <p:animEffect transition="in" filter="fade">
                                      <p:cBhvr>
                                        <p:cTn id="393" dur="200"/>
                                        <p:tgtEl>
                                          <p:spTgt spid="3">
                                            <p:txEl>
                                              <p:pRg st="37"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600200" y="1581150"/>
            <a:ext cx="540854" cy="333210"/>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55"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endParaRPr lang="en-US"/>
          </a:p>
        </p:txBody>
      </p:sp>
      <p:grpSp>
        <p:nvGrpSpPr>
          <p:cNvPr id="131" name="Group 130"/>
          <p:cNvGrpSpPr/>
          <p:nvPr/>
        </p:nvGrpSpPr>
        <p:grpSpPr>
          <a:xfrm>
            <a:off x="1060934" y="3172989"/>
            <a:ext cx="540854" cy="333210"/>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49" name="Group 148"/>
          <p:cNvGrpSpPr/>
          <p:nvPr/>
        </p:nvGrpSpPr>
        <p:grpSpPr>
          <a:xfrm>
            <a:off x="1600200" y="3172989"/>
            <a:ext cx="540854" cy="333210"/>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67" name="Group 166"/>
          <p:cNvGrpSpPr/>
          <p:nvPr/>
        </p:nvGrpSpPr>
        <p:grpSpPr>
          <a:xfrm>
            <a:off x="2139466" y="3172989"/>
            <a:ext cx="540854" cy="333210"/>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85" name="Group 184"/>
          <p:cNvGrpSpPr/>
          <p:nvPr/>
        </p:nvGrpSpPr>
        <p:grpSpPr>
          <a:xfrm>
            <a:off x="1069099" y="4234217"/>
            <a:ext cx="540854" cy="333210"/>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203" name="Group 202"/>
          <p:cNvGrpSpPr/>
          <p:nvPr/>
        </p:nvGrpSpPr>
        <p:grpSpPr>
          <a:xfrm>
            <a:off x="1608365" y="4234217"/>
            <a:ext cx="540854" cy="333210"/>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
        <p:nvSpPr>
          <p:cNvPr id="221" name="Can 220"/>
          <p:cNvSpPr/>
          <p:nvPr/>
        </p:nvSpPr>
        <p:spPr>
          <a:xfrm>
            <a:off x="2289801" y="4234215"/>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1600200" y="2642376"/>
            <a:ext cx="540854" cy="333210"/>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050"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1600200" y="3703602"/>
            <a:ext cx="540854" cy="333210"/>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74"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1869301" y="1878276"/>
            <a:ext cx="1441" cy="32030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1868266" y="2408889"/>
            <a:ext cx="2476" cy="3006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1868266" y="2904050"/>
            <a:ext cx="1035" cy="35575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1868266" y="3424420"/>
            <a:ext cx="1035" cy="3463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339641" y="3965276"/>
            <a:ext cx="528625" cy="30502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1870742" y="4000728"/>
            <a:ext cx="581824" cy="233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21668" y="2111763"/>
            <a:ext cx="540854" cy="333210"/>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9" name="Group 58"/>
          <p:cNvGrpSpPr/>
          <p:nvPr/>
        </p:nvGrpSpPr>
        <p:grpSpPr>
          <a:xfrm>
            <a:off x="1060934" y="2111763"/>
            <a:ext cx="540854" cy="333210"/>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7" name="Group 76"/>
          <p:cNvGrpSpPr/>
          <p:nvPr/>
        </p:nvGrpSpPr>
        <p:grpSpPr>
          <a:xfrm>
            <a:off x="1600200" y="2111763"/>
            <a:ext cx="540854" cy="333210"/>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5" name="Group 94"/>
          <p:cNvGrpSpPr/>
          <p:nvPr/>
        </p:nvGrpSpPr>
        <p:grpSpPr>
          <a:xfrm>
            <a:off x="2139466" y="2111763"/>
            <a:ext cx="540854" cy="333210"/>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13" name="Group 112"/>
          <p:cNvGrpSpPr/>
          <p:nvPr/>
        </p:nvGrpSpPr>
        <p:grpSpPr>
          <a:xfrm>
            <a:off x="2678732" y="2111763"/>
            <a:ext cx="540854" cy="333210"/>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cxnSp>
        <p:nvCxnSpPr>
          <p:cNvPr id="313" name="Straight Arrow Connector 312"/>
          <p:cNvCxnSpPr>
            <a:stCxn id="81" idx="2"/>
            <a:endCxn id="153" idx="0"/>
          </p:cNvCxnSpPr>
          <p:nvPr/>
        </p:nvCxnSpPr>
        <p:spPr>
          <a:xfrm>
            <a:off x="1870742" y="2408889"/>
            <a:ext cx="0" cy="80018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1869301" y="3424420"/>
            <a:ext cx="9606" cy="8458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1863848" y="1314800"/>
            <a:ext cx="5453" cy="88377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1870742" y="3470115"/>
            <a:ext cx="581824" cy="76410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331476" y="1842824"/>
            <a:ext cx="536790"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792210" y="1842824"/>
            <a:ext cx="1076056"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1868266" y="1842824"/>
            <a:ext cx="541742"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1868266" y="1842824"/>
            <a:ext cx="1081008"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1866574" y="1212067"/>
            <a:ext cx="1692" cy="4362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331476"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1870742"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1870742" y="4000728"/>
            <a:ext cx="8165" cy="2695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5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28"/>
                                        </p:tgtEl>
                                      </p:cBhvr>
                                    </p:animEffect>
                                    <p:set>
                                      <p:cBhvr>
                                        <p:cTn id="78" dur="1" fill="hold">
                                          <p:stCondLst>
                                            <p:cond delay="499"/>
                                          </p:stCondLst>
                                        </p:cTn>
                                        <p:tgtEl>
                                          <p:spTgt spid="3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31"/>
                                        </p:tgtEl>
                                      </p:cBhvr>
                                    </p:animEffect>
                                    <p:set>
                                      <p:cBhvr>
                                        <p:cTn id="81" dur="1" fill="hold">
                                          <p:stCondLst>
                                            <p:cond delay="499"/>
                                          </p:stCondLst>
                                        </p:cTn>
                                        <p:tgtEl>
                                          <p:spTgt spid="3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34"/>
                                        </p:tgtEl>
                                      </p:cBhvr>
                                    </p:animEffect>
                                    <p:set>
                                      <p:cBhvr>
                                        <p:cTn id="84" dur="1" fill="hold">
                                          <p:stCondLst>
                                            <p:cond delay="499"/>
                                          </p:stCondLst>
                                        </p:cTn>
                                        <p:tgtEl>
                                          <p:spTgt spid="3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7"/>
                                        </p:tgtEl>
                                      </p:cBhvr>
                                    </p:animEffect>
                                    <p:set>
                                      <p:cBhvr>
                                        <p:cTn id="87" dur="1" fill="hold">
                                          <p:stCondLst>
                                            <p:cond delay="499"/>
                                          </p:stCondLst>
                                        </p:cTn>
                                        <p:tgtEl>
                                          <p:spTgt spid="33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93"/>
                                        </p:tgtEl>
                                      </p:cBhvr>
                                    </p:animEffect>
                                    <p:set>
                                      <p:cBhvr>
                                        <p:cTn id="90" dur="1" fill="hold">
                                          <p:stCondLst>
                                            <p:cond delay="499"/>
                                          </p:stCondLst>
                                        </p:cTn>
                                        <p:tgtEl>
                                          <p:spTgt spid="2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fade">
                                      <p:cBhvr>
                                        <p:cTn id="99" dur="500"/>
                                        <p:tgtEl>
                                          <p:spTgt spid="1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96"/>
                                        </p:tgtEl>
                                        <p:attrNameLst>
                                          <p:attrName>style.visibility</p:attrName>
                                        </p:attrNameLst>
                                      </p:cBhvr>
                                      <p:to>
                                        <p:strVal val="visible"/>
                                      </p:to>
                                    </p:set>
                                    <p:animEffect transition="in" filter="wipe(up)">
                                      <p:cBhvr>
                                        <p:cTn id="107" dur="500"/>
                                        <p:tgtEl>
                                          <p:spTgt spid="296"/>
                                        </p:tgtEl>
                                      </p:cBhvr>
                                    </p:animEffect>
                                  </p:childTnLst>
                                </p:cTn>
                              </p:par>
                              <p:par>
                                <p:cTn id="108" presetID="22" presetClass="entr" presetSubtype="1" fill="hold" nodeType="withEffect">
                                  <p:stCondLst>
                                    <p:cond delay="300"/>
                                  </p:stCondLst>
                                  <p:childTnLst>
                                    <p:set>
                                      <p:cBhvr>
                                        <p:cTn id="109" dur="1" fill="hold">
                                          <p:stCondLst>
                                            <p:cond delay="0"/>
                                          </p:stCondLst>
                                        </p:cTn>
                                        <p:tgtEl>
                                          <p:spTgt spid="346"/>
                                        </p:tgtEl>
                                        <p:attrNameLst>
                                          <p:attrName>style.visibility</p:attrName>
                                        </p:attrNameLst>
                                      </p:cBhvr>
                                      <p:to>
                                        <p:strVal val="visible"/>
                                      </p:to>
                                    </p:set>
                                    <p:animEffect transition="in" filter="wipe(up)">
                                      <p:cBhvr>
                                        <p:cTn id="110" dur="500"/>
                                        <p:tgtEl>
                                          <p:spTgt spid="346"/>
                                        </p:tgtEl>
                                      </p:cBhvr>
                                    </p:animEffect>
                                  </p:childTnLst>
                                </p:cTn>
                              </p:par>
                              <p:par>
                                <p:cTn id="111" presetID="22" presetClass="entr" presetSubtype="1" fill="hold" nodeType="withEffect">
                                  <p:stCondLst>
                                    <p:cond delay="200"/>
                                  </p:stCondLst>
                                  <p:childTnLst>
                                    <p:set>
                                      <p:cBhvr>
                                        <p:cTn id="112" dur="1" fill="hold">
                                          <p:stCondLst>
                                            <p:cond delay="0"/>
                                          </p:stCondLst>
                                        </p:cTn>
                                        <p:tgtEl>
                                          <p:spTgt spid="343"/>
                                        </p:tgtEl>
                                        <p:attrNameLst>
                                          <p:attrName>style.visibility</p:attrName>
                                        </p:attrNameLst>
                                      </p:cBhvr>
                                      <p:to>
                                        <p:strVal val="visible"/>
                                      </p:to>
                                    </p:set>
                                    <p:animEffect transition="in" filter="wipe(up)">
                                      <p:cBhvr>
                                        <p:cTn id="113" dur="500"/>
                                        <p:tgtEl>
                                          <p:spTgt spid="343"/>
                                        </p:tgtEl>
                                      </p:cBhvr>
                                    </p:animEffect>
                                  </p:childTnLst>
                                </p:cTn>
                              </p:par>
                              <p:par>
                                <p:cTn id="114" presetID="22" presetClass="entr" presetSubtype="1" fill="hold" nodeType="withEffect">
                                  <p:stCondLst>
                                    <p:cond delay="800"/>
                                  </p:stCondLst>
                                  <p:childTnLst>
                                    <p:set>
                                      <p:cBhvr>
                                        <p:cTn id="115" dur="1" fill="hold">
                                          <p:stCondLst>
                                            <p:cond delay="0"/>
                                          </p:stCondLst>
                                        </p:cTn>
                                        <p:tgtEl>
                                          <p:spTgt spid="299"/>
                                        </p:tgtEl>
                                        <p:attrNameLst>
                                          <p:attrName>style.visibility</p:attrName>
                                        </p:attrNameLst>
                                      </p:cBhvr>
                                      <p:to>
                                        <p:strVal val="visible"/>
                                      </p:to>
                                    </p:set>
                                    <p:animEffect transition="in" filter="wipe(up)">
                                      <p:cBhvr>
                                        <p:cTn id="116" dur="500"/>
                                        <p:tgtEl>
                                          <p:spTgt spid="2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96"/>
                                        </p:tgtEl>
                                      </p:cBhvr>
                                    </p:animEffect>
                                    <p:set>
                                      <p:cBhvr>
                                        <p:cTn id="121" dur="1" fill="hold">
                                          <p:stCondLst>
                                            <p:cond delay="499"/>
                                          </p:stCondLst>
                                        </p:cTn>
                                        <p:tgtEl>
                                          <p:spTgt spid="296"/>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299"/>
                                        </p:tgtEl>
                                      </p:cBhvr>
                                    </p:animEffect>
                                    <p:set>
                                      <p:cBhvr>
                                        <p:cTn id="125" dur="1" fill="hold">
                                          <p:stCondLst>
                                            <p:cond delay="499"/>
                                          </p:stCondLst>
                                        </p:cTn>
                                        <p:tgtEl>
                                          <p:spTgt spid="299"/>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46"/>
                                        </p:tgtEl>
                                      </p:cBhvr>
                                    </p:animEffect>
                                    <p:set>
                                      <p:cBhvr>
                                        <p:cTn id="128" dur="1" fill="hold">
                                          <p:stCondLst>
                                            <p:cond delay="499"/>
                                          </p:stCondLst>
                                        </p:cTn>
                                        <p:tgtEl>
                                          <p:spTgt spid="34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43"/>
                                        </p:tgtEl>
                                      </p:cBhvr>
                                    </p:animEffect>
                                    <p:set>
                                      <p:cBhvr>
                                        <p:cTn id="131" dur="1" fill="hold">
                                          <p:stCondLst>
                                            <p:cond delay="499"/>
                                          </p:stCondLst>
                                        </p:cTn>
                                        <p:tgtEl>
                                          <p:spTgt spid="34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85"/>
                                        </p:tgtEl>
                                        <p:attrNameLst>
                                          <p:attrName>style.visibility</p:attrName>
                                        </p:attrNameLst>
                                      </p:cBhvr>
                                      <p:to>
                                        <p:strVal val="visible"/>
                                      </p:to>
                                    </p:set>
                                    <p:animEffect transition="in" filter="fade">
                                      <p:cBhvr>
                                        <p:cTn id="136" dur="500"/>
                                        <p:tgtEl>
                                          <p:spTgt spid="185"/>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1"/>
                                        </p:tgtEl>
                                        <p:attrNameLst>
                                          <p:attrName>style.visibility</p:attrName>
                                        </p:attrNameLst>
                                      </p:cBhvr>
                                      <p:to>
                                        <p:strVal val="visible"/>
                                      </p:to>
                                    </p:set>
                                    <p:animEffect transition="in" filter="fade">
                                      <p:cBhvr>
                                        <p:cTn id="140" dur="500"/>
                                        <p:tgtEl>
                                          <p:spTgt spid="271"/>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303"/>
                                        </p:tgtEl>
                                        <p:attrNameLst>
                                          <p:attrName>style.visibility</p:attrName>
                                        </p:attrNameLst>
                                      </p:cBhvr>
                                      <p:to>
                                        <p:strVal val="visible"/>
                                      </p:to>
                                    </p:set>
                                    <p:animEffect transition="in" filter="wipe(up)">
                                      <p:cBhvr>
                                        <p:cTn id="144" dur="500"/>
                                        <p:tgtEl>
                                          <p:spTgt spid="303"/>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306"/>
                                        </p:tgtEl>
                                        <p:attrNameLst>
                                          <p:attrName>style.visibility</p:attrName>
                                        </p:attrNameLst>
                                      </p:cBhvr>
                                      <p:to>
                                        <p:strVal val="visible"/>
                                      </p:to>
                                    </p:set>
                                    <p:animEffect transition="in" filter="wipe(up)">
                                      <p:cBhvr>
                                        <p:cTn id="148" dur="500"/>
                                        <p:tgtEl>
                                          <p:spTgt spid="30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349"/>
                                        </p:tgtEl>
                                        <p:attrNameLst>
                                          <p:attrName>style.visibility</p:attrName>
                                        </p:attrNameLst>
                                      </p:cBhvr>
                                      <p:to>
                                        <p:strVal val="visible"/>
                                      </p:to>
                                    </p:set>
                                    <p:animEffect transition="in" filter="wipe(up)">
                                      <p:cBhvr>
                                        <p:cTn id="152" dur="500"/>
                                        <p:tgtEl>
                                          <p:spTgt spid="349"/>
                                        </p:tgtEl>
                                      </p:cBhvr>
                                    </p:animEffect>
                                  </p:childTnLst>
                                </p:cTn>
                              </p:par>
                              <p:par>
                                <p:cTn id="153" presetID="22" presetClass="entr" presetSubtype="1" fill="hold" nodeType="withEffect">
                                  <p:stCondLst>
                                    <p:cond delay="0"/>
                                  </p:stCondLst>
                                  <p:childTnLst>
                                    <p:set>
                                      <p:cBhvr>
                                        <p:cTn id="154" dur="1" fill="hold">
                                          <p:stCondLst>
                                            <p:cond delay="0"/>
                                          </p:stCondLst>
                                        </p:cTn>
                                        <p:tgtEl>
                                          <p:spTgt spid="309"/>
                                        </p:tgtEl>
                                        <p:attrNameLst>
                                          <p:attrName>style.visibility</p:attrName>
                                        </p:attrNameLst>
                                      </p:cBhvr>
                                      <p:to>
                                        <p:strVal val="visible"/>
                                      </p:to>
                                    </p:set>
                                    <p:animEffect transition="in" filter="wipe(up)">
                                      <p:cBhvr>
                                        <p:cTn id="155" dur="500"/>
                                        <p:tgtEl>
                                          <p:spTgt spid="3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349"/>
                                        </p:tgtEl>
                                      </p:cBhvr>
                                    </p:animEffect>
                                    <p:set>
                                      <p:cBhvr>
                                        <p:cTn id="160" dur="1" fill="hold">
                                          <p:stCondLst>
                                            <p:cond delay="499"/>
                                          </p:stCondLst>
                                        </p:cTn>
                                        <p:tgtEl>
                                          <p:spTgt spid="3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6"/>
                                        </p:tgtEl>
                                      </p:cBhvr>
                                    </p:animEffect>
                                    <p:set>
                                      <p:cBhvr>
                                        <p:cTn id="163" dur="1" fill="hold">
                                          <p:stCondLst>
                                            <p:cond delay="499"/>
                                          </p:stCondLst>
                                        </p:cTn>
                                        <p:tgtEl>
                                          <p:spTgt spid="30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09"/>
                                        </p:tgtEl>
                                      </p:cBhvr>
                                    </p:animEffect>
                                    <p:set>
                                      <p:cBhvr>
                                        <p:cTn id="166" dur="1" fill="hold">
                                          <p:stCondLst>
                                            <p:cond delay="499"/>
                                          </p:stCondLst>
                                        </p:cTn>
                                        <p:tgtEl>
                                          <p:spTgt spid="30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40"/>
                                        </p:tgtEl>
                                      </p:cBhvr>
                                    </p:animEffect>
                                    <p:set>
                                      <p:cBhvr>
                                        <p:cTn id="169" dur="1" fill="hold">
                                          <p:stCondLst>
                                            <p:cond delay="499"/>
                                          </p:stCondLst>
                                        </p:cTn>
                                        <p:tgtEl>
                                          <p:spTgt spid="34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03"/>
                                        </p:tgtEl>
                                      </p:cBhvr>
                                    </p:animEffect>
                                    <p:set>
                                      <p:cBhvr>
                                        <p:cTn id="172" dur="1" fill="hold">
                                          <p:stCondLst>
                                            <p:cond delay="49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Scale</a:t>
            </a:r>
          </a:p>
        </p:txBody>
      </p:sp>
      <p:sp>
        <p:nvSpPr>
          <p:cNvPr id="5" name="Content Placeholder 1"/>
          <p:cNvSpPr txBox="1">
            <a:spLocks/>
          </p:cNvSpPr>
          <p:nvPr/>
        </p:nvSpPr>
        <p:spPr>
          <a:xfrm>
            <a:off x="228600" y="1272847"/>
            <a:ext cx="8686800" cy="35502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Creating scale_redis_1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Creating scale_web_1</a:t>
            </a:r>
          </a:p>
          <a:p>
            <a:pPr marL="0" indent="0">
              <a:buNone/>
            </a:pPr>
            <a:r>
              <a:rPr lang="en-US" sz="1050" dirty="0">
                <a:solidFill>
                  <a:schemeClr val="tx1"/>
                </a:solidFill>
                <a:latin typeface="Lucida Console" panose="020B0609040504020204" pitchFamily="49" charset="0"/>
              </a:rPr>
              <a:t>Creating scale_lb_1</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scale web=3</a:t>
            </a:r>
          </a:p>
          <a:p>
            <a:pPr marL="0" indent="0">
              <a:buNone/>
            </a:pPr>
            <a:r>
              <a:rPr lang="en-US" sz="1050" dirty="0">
                <a:solidFill>
                  <a:schemeClr val="tx1"/>
                </a:solidFill>
                <a:latin typeface="Lucida Console" panose="020B0609040504020204" pitchFamily="49" charset="0"/>
              </a:rPr>
              <a:t>Creating and starting 2 ... done</a:t>
            </a:r>
          </a:p>
          <a:p>
            <a:pPr marL="0" indent="0">
              <a:buNone/>
            </a:pPr>
            <a:r>
              <a:rPr lang="en-US" sz="1050" dirty="0">
                <a:solidFill>
                  <a:schemeClr val="tx1"/>
                </a:solidFill>
                <a:latin typeface="Lucida Console" panose="020B0609040504020204" pitchFamily="49" charset="0"/>
              </a:rPr>
              <a:t>Creating and starting 3 ... done</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--force-recreate –d</a:t>
            </a:r>
          </a:p>
          <a:p>
            <a:pPr marL="0" indent="0">
              <a:buNone/>
            </a:pPr>
            <a:r>
              <a:rPr lang="en-US" sz="1050" dirty="0">
                <a:solidFill>
                  <a:schemeClr val="tx1"/>
                </a:solidFill>
                <a:latin typeface="Lucida Console" panose="020B0609040504020204" pitchFamily="49" charset="0"/>
              </a:rPr>
              <a:t>Recreating scale_redis_1</a:t>
            </a:r>
          </a:p>
          <a:p>
            <a:pPr marL="0" indent="0">
              <a:buNone/>
            </a:pPr>
            <a:r>
              <a:rPr lang="en-US" sz="1050" dirty="0">
                <a:solidFill>
                  <a:schemeClr val="tx1"/>
                </a:solidFill>
                <a:latin typeface="Lucida Console" panose="020B0609040504020204" pitchFamily="49" charset="0"/>
              </a:rPr>
              <a:t>Recreating scale_web_3</a:t>
            </a:r>
          </a:p>
          <a:p>
            <a:pPr marL="0" indent="0">
              <a:buNone/>
            </a:pPr>
            <a:r>
              <a:rPr lang="en-US" sz="1050" dirty="0">
                <a:solidFill>
                  <a:schemeClr val="tx1"/>
                </a:solidFill>
                <a:latin typeface="Lucida Console" panose="020B0609040504020204" pitchFamily="49" charset="0"/>
              </a:rPr>
              <a:t>Recreating scale_web_2</a:t>
            </a:r>
          </a:p>
          <a:p>
            <a:pPr marL="0" indent="0">
              <a:buNone/>
            </a:pPr>
            <a:r>
              <a:rPr lang="en-US" sz="1050" dirty="0">
                <a:solidFill>
                  <a:schemeClr val="tx1"/>
                </a:solidFill>
                <a:latin typeface="Lucida Console" panose="020B0609040504020204" pitchFamily="49" charset="0"/>
              </a:rPr>
              <a:t>Recreating scale_web_1</a:t>
            </a:r>
          </a:p>
          <a:p>
            <a:pPr marL="0" indent="0">
              <a:buNone/>
            </a:pPr>
            <a:r>
              <a:rPr lang="en-US" sz="1050" dirty="0">
                <a:solidFill>
                  <a:schemeClr val="tx1"/>
                </a:solidFill>
                <a:latin typeface="Lucida Console" panose="020B0609040504020204" pitchFamily="49" charset="0"/>
              </a:rPr>
              <a:t>Recreating scale_lb_1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sv-SE" sz="1050" b="1" dirty="0">
                <a:solidFill>
                  <a:srgbClr val="00B050"/>
                </a:solidFill>
                <a:latin typeface="Lucida Console" panose="020B0609040504020204" pitchFamily="49" charset="0"/>
              </a:rPr>
              <a:t>docker run -d -p 9000:9000 --privileged -v /var/run/docker.sock:/var/run/docker.sock dockerui/dockerui</a:t>
            </a:r>
            <a:endParaRPr lang="en-US" sz="1050" b="1" dirty="0">
              <a:solidFill>
                <a:srgbClr val="00B050"/>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428750"/>
            <a:ext cx="2485714" cy="11428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3858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&amp; Fault Tolerance</a:t>
            </a:r>
          </a:p>
        </p:txBody>
      </p:sp>
      <p:sp>
        <p:nvSpPr>
          <p:cNvPr id="221" name="Can 220"/>
          <p:cNvSpPr/>
          <p:nvPr/>
        </p:nvSpPr>
        <p:spPr>
          <a:xfrm>
            <a:off x="4322670" y="47053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1" name="Group 390"/>
          <p:cNvGrpSpPr/>
          <p:nvPr/>
        </p:nvGrpSpPr>
        <p:grpSpPr>
          <a:xfrm>
            <a:off x="3282076"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4684592" y="2371294"/>
            <a:ext cx="1135637" cy="1696328"/>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3415517"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3437492" y="3945686"/>
            <a:ext cx="540854" cy="333210"/>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20" name="Group 419"/>
          <p:cNvGrpSpPr/>
          <p:nvPr/>
        </p:nvGrpSpPr>
        <p:grpSpPr>
          <a:xfrm>
            <a:off x="3438552" y="3613202"/>
            <a:ext cx="540854" cy="333210"/>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38" name="Group 437"/>
          <p:cNvGrpSpPr/>
          <p:nvPr/>
        </p:nvGrpSpPr>
        <p:grpSpPr>
          <a:xfrm>
            <a:off x="3981391" y="3613202"/>
            <a:ext cx="540854" cy="333210"/>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56" name="Group 455"/>
          <p:cNvGrpSpPr/>
          <p:nvPr/>
        </p:nvGrpSpPr>
        <p:grpSpPr>
          <a:xfrm>
            <a:off x="3979030" y="4276983"/>
            <a:ext cx="540854" cy="333210"/>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74" name="Group 473"/>
          <p:cNvGrpSpPr/>
          <p:nvPr/>
        </p:nvGrpSpPr>
        <p:grpSpPr>
          <a:xfrm>
            <a:off x="3981391" y="3943773"/>
            <a:ext cx="540854" cy="333210"/>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92" name="Group 491"/>
          <p:cNvGrpSpPr/>
          <p:nvPr/>
        </p:nvGrpSpPr>
        <p:grpSpPr>
          <a:xfrm>
            <a:off x="3438552" y="2621483"/>
            <a:ext cx="540854" cy="333210"/>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10" name="Group 509"/>
          <p:cNvGrpSpPr/>
          <p:nvPr/>
        </p:nvGrpSpPr>
        <p:grpSpPr>
          <a:xfrm>
            <a:off x="3438552" y="2952056"/>
            <a:ext cx="540854" cy="333210"/>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28" name="Group 527"/>
          <p:cNvGrpSpPr/>
          <p:nvPr/>
        </p:nvGrpSpPr>
        <p:grpSpPr>
          <a:xfrm>
            <a:off x="3438552" y="3282629"/>
            <a:ext cx="540854" cy="333210"/>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46" name="Group 545"/>
          <p:cNvGrpSpPr/>
          <p:nvPr/>
        </p:nvGrpSpPr>
        <p:grpSpPr>
          <a:xfrm>
            <a:off x="3981391" y="3282629"/>
            <a:ext cx="540854" cy="333210"/>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64" name="Group 563"/>
          <p:cNvGrpSpPr/>
          <p:nvPr/>
        </p:nvGrpSpPr>
        <p:grpSpPr>
          <a:xfrm>
            <a:off x="3981391" y="2952056"/>
            <a:ext cx="540854" cy="333210"/>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82" name="Group 581"/>
          <p:cNvGrpSpPr/>
          <p:nvPr/>
        </p:nvGrpSpPr>
        <p:grpSpPr>
          <a:xfrm>
            <a:off x="3981391"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5279904"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4815048"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4818864"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5281862"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Tree>
    <p:extLst>
      <p:ext uri="{BB962C8B-B14F-4D97-AF65-F5344CB8AC3E}">
        <p14:creationId xmlns:p14="http://schemas.microsoft.com/office/powerpoint/2010/main" val="37662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1752600" y="1200151"/>
            <a:ext cx="7239000" cy="3394472"/>
          </a:xfrm>
        </p:spPr>
        <p:txBody>
          <a:bodyPr>
            <a:noAutofit/>
          </a:bodyPr>
          <a:lstStyle/>
          <a:p>
            <a:pPr marL="0" indent="0">
              <a:buNone/>
            </a:pPr>
            <a:r>
              <a:rPr lang="en-US" sz="2400" b="1" dirty="0">
                <a:solidFill>
                  <a:srgbClr val="C0504D"/>
                </a:solidFill>
                <a:latin typeface="Tempus Sans ITC" panose="04020404030D07020202" pitchFamily="82" charset="0"/>
              </a:rPr>
              <a:t>Big Picture for working with Containers</a:t>
            </a:r>
          </a:p>
          <a:p>
            <a:pPr marL="0" indent="0">
              <a:buNone/>
            </a:pPr>
            <a:r>
              <a:rPr lang="en-US" sz="2400" b="1" dirty="0">
                <a:solidFill>
                  <a:srgbClr val="C0504D"/>
                </a:solidFill>
                <a:latin typeface="Tempus Sans ITC" panose="04020404030D07020202" pitchFamily="82" charset="0"/>
              </a:rPr>
              <a:t>Container Vocabulary</a:t>
            </a:r>
          </a:p>
          <a:p>
            <a:pPr marL="0" indent="0">
              <a:buNone/>
            </a:pPr>
            <a:r>
              <a:rPr lang="en-US" sz="2400" b="1" dirty="0">
                <a:solidFill>
                  <a:srgbClr val="C0504D"/>
                </a:solidFill>
                <a:latin typeface="Tempus Sans ITC" panose="04020404030D07020202" pitchFamily="82" charset="0"/>
              </a:rPr>
              <a:t>Container Architecture</a:t>
            </a:r>
          </a:p>
          <a:p>
            <a:pPr marL="0" indent="0">
              <a:buNone/>
            </a:pPr>
            <a:r>
              <a:rPr lang="en-US" sz="2400" b="1" dirty="0">
                <a:solidFill>
                  <a:srgbClr val="C0504D"/>
                </a:solidFill>
                <a:latin typeface="Tempus Sans ITC" panose="04020404030D07020202" pitchFamily="82" charset="0"/>
              </a:rPr>
              <a:t>Micro Services and Containerization </a:t>
            </a:r>
          </a:p>
          <a:p>
            <a:pPr marL="0" indent="0">
              <a:buNone/>
            </a:pPr>
            <a:r>
              <a:rPr lang="en-US" sz="2400" b="1" dirty="0">
                <a:solidFill>
                  <a:srgbClr val="C0504D"/>
                </a:solidFill>
                <a:latin typeface="Tempus Sans ITC" panose="04020404030D07020202" pitchFamily="82" charset="0"/>
              </a:rPr>
              <a:t>ASP.NET Core</a:t>
            </a:r>
          </a:p>
          <a:p>
            <a:pPr marL="0" indent="0">
              <a:buNone/>
            </a:pPr>
            <a:r>
              <a:rPr lang="en-US" sz="2400" b="1" dirty="0">
                <a:solidFill>
                  <a:srgbClr val="C0504D"/>
                </a:solidFill>
                <a:latin typeface="Tempus Sans ITC" panose="04020404030D07020202" pitchFamily="82" charset="0"/>
              </a:rPr>
              <a:t>Visual Studio</a:t>
            </a:r>
          </a:p>
          <a:p>
            <a:pPr marL="0" indent="0">
              <a:buNone/>
            </a:pPr>
            <a:r>
              <a:rPr lang="en-US" sz="2400" b="1" dirty="0">
                <a:solidFill>
                  <a:srgbClr val="C0504D"/>
                </a:solidFill>
                <a:latin typeface="Tempus Sans ITC" panose="04020404030D07020202" pitchFamily="82" charset="0"/>
              </a:rPr>
              <a:t>Visual Studio Team Services</a:t>
            </a:r>
          </a:p>
          <a:p>
            <a:pPr marL="0" indent="0">
              <a:buNone/>
            </a:pPr>
            <a:r>
              <a:rPr lang="en-US" sz="2400" b="1" dirty="0">
                <a:solidFill>
                  <a:srgbClr val="C0504D"/>
                </a:solidFill>
                <a:latin typeface="Tempus Sans ITC" panose="04020404030D07020202" pitchFamily="82" charset="0"/>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043929" y="1774629"/>
            <a:ext cx="2642871" cy="2425868"/>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6041923" y="1772348"/>
            <a:ext cx="2642871" cy="2425868"/>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Distribution</a:t>
            </a:r>
          </a:p>
        </p:txBody>
      </p:sp>
      <p:grpSp>
        <p:nvGrpSpPr>
          <p:cNvPr id="4" name="Group 3"/>
          <p:cNvGrpSpPr/>
          <p:nvPr/>
        </p:nvGrpSpPr>
        <p:grpSpPr>
          <a:xfrm>
            <a:off x="3282076" y="1885950"/>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684592" y="2371294"/>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10" name="Group 9"/>
          <p:cNvGrpSpPr/>
          <p:nvPr/>
        </p:nvGrpSpPr>
        <p:grpSpPr>
          <a:xfrm>
            <a:off x="3415517" y="2371294"/>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13" name="Rectangle 12"/>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4336761" y="46291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279904" y="2688658"/>
            <a:ext cx="417984" cy="417984"/>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5048" y="2682415"/>
            <a:ext cx="417984" cy="417984"/>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5" name="Group 14"/>
          <p:cNvGrpSpPr/>
          <p:nvPr/>
        </p:nvGrpSpPr>
        <p:grpSpPr>
          <a:xfrm>
            <a:off x="4818864" y="3151838"/>
            <a:ext cx="417984" cy="417984"/>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3" name="Group 2"/>
          <p:cNvGrpSpPr/>
          <p:nvPr/>
        </p:nvGrpSpPr>
        <p:grpSpPr>
          <a:xfrm>
            <a:off x="5281862" y="3156524"/>
            <a:ext cx="417984" cy="417984"/>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39" name="Group 38"/>
          <p:cNvGrpSpPr/>
          <p:nvPr/>
        </p:nvGrpSpPr>
        <p:grpSpPr>
          <a:xfrm>
            <a:off x="500260" y="1774629"/>
            <a:ext cx="2642871" cy="2425868"/>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199575"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2498088"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033232"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2037048"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2500046"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660" name="Group 659"/>
          <p:cNvGrpSpPr/>
          <p:nvPr/>
        </p:nvGrpSpPr>
        <p:grpSpPr>
          <a:xfrm>
            <a:off x="6742184" y="2952054"/>
            <a:ext cx="540854" cy="333210"/>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32" name="Group 731"/>
          <p:cNvGrpSpPr/>
          <p:nvPr/>
        </p:nvGrpSpPr>
        <p:grpSpPr>
          <a:xfrm>
            <a:off x="6743244" y="2621483"/>
            <a:ext cx="540854" cy="333210"/>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8041757" y="2688658"/>
            <a:ext cx="417984" cy="417984"/>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7576901" y="2682415"/>
            <a:ext cx="417984" cy="417984"/>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57" name="Group 756"/>
          <p:cNvGrpSpPr/>
          <p:nvPr/>
        </p:nvGrpSpPr>
        <p:grpSpPr>
          <a:xfrm>
            <a:off x="7580717" y="3151838"/>
            <a:ext cx="417984" cy="417984"/>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60" name="Group 759"/>
          <p:cNvGrpSpPr/>
          <p:nvPr/>
        </p:nvGrpSpPr>
        <p:grpSpPr>
          <a:xfrm>
            <a:off x="8043715" y="3156524"/>
            <a:ext cx="417984" cy="417984"/>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63" name="Group 762"/>
          <p:cNvGrpSpPr/>
          <p:nvPr/>
        </p:nvGrpSpPr>
        <p:grpSpPr>
          <a:xfrm>
            <a:off x="3437492" y="3945686"/>
            <a:ext cx="540854" cy="333210"/>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81" name="Group 780"/>
          <p:cNvGrpSpPr/>
          <p:nvPr/>
        </p:nvGrpSpPr>
        <p:grpSpPr>
          <a:xfrm>
            <a:off x="3438552" y="3613202"/>
            <a:ext cx="540854" cy="333210"/>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99" name="Group 798"/>
          <p:cNvGrpSpPr/>
          <p:nvPr/>
        </p:nvGrpSpPr>
        <p:grpSpPr>
          <a:xfrm>
            <a:off x="3981391" y="3613202"/>
            <a:ext cx="540854" cy="333210"/>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817" name="Group 816"/>
          <p:cNvGrpSpPr/>
          <p:nvPr/>
        </p:nvGrpSpPr>
        <p:grpSpPr>
          <a:xfrm>
            <a:off x="3979030" y="4276983"/>
            <a:ext cx="540854" cy="333210"/>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35" name="Group 834"/>
          <p:cNvGrpSpPr/>
          <p:nvPr/>
        </p:nvGrpSpPr>
        <p:grpSpPr>
          <a:xfrm>
            <a:off x="3981391" y="3943773"/>
            <a:ext cx="540854" cy="333210"/>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53" name="Group 852"/>
          <p:cNvGrpSpPr/>
          <p:nvPr/>
        </p:nvGrpSpPr>
        <p:grpSpPr>
          <a:xfrm>
            <a:off x="3438552" y="2621483"/>
            <a:ext cx="540854" cy="333210"/>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71" name="Group 870"/>
          <p:cNvGrpSpPr/>
          <p:nvPr/>
        </p:nvGrpSpPr>
        <p:grpSpPr>
          <a:xfrm>
            <a:off x="3438552" y="2952056"/>
            <a:ext cx="540854" cy="333210"/>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89" name="Group 888"/>
          <p:cNvGrpSpPr/>
          <p:nvPr/>
        </p:nvGrpSpPr>
        <p:grpSpPr>
          <a:xfrm>
            <a:off x="3438552" y="3282629"/>
            <a:ext cx="540854" cy="333210"/>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07" name="Group 906"/>
          <p:cNvGrpSpPr/>
          <p:nvPr/>
        </p:nvGrpSpPr>
        <p:grpSpPr>
          <a:xfrm>
            <a:off x="3981391" y="3282629"/>
            <a:ext cx="540854" cy="333210"/>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25" name="Group 924"/>
          <p:cNvGrpSpPr/>
          <p:nvPr/>
        </p:nvGrpSpPr>
        <p:grpSpPr>
          <a:xfrm>
            <a:off x="3981391" y="2952056"/>
            <a:ext cx="540854" cy="333210"/>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43" name="Group 942"/>
          <p:cNvGrpSpPr/>
          <p:nvPr/>
        </p:nvGrpSpPr>
        <p:grpSpPr>
          <a:xfrm>
            <a:off x="3981391" y="2621483"/>
            <a:ext cx="540854" cy="333210"/>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500260" y="1202109"/>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Scheduling</a:t>
            </a:r>
          </a:p>
        </p:txBody>
      </p:sp>
      <p:sp>
        <p:nvSpPr>
          <p:cNvPr id="996" name="Rectangle 995"/>
          <p:cNvSpPr/>
          <p:nvPr/>
        </p:nvSpPr>
        <p:spPr>
          <a:xfrm>
            <a:off x="500260" y="1428880"/>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Orchestration</a:t>
            </a:r>
          </a:p>
        </p:txBody>
      </p:sp>
      <p:grpSp>
        <p:nvGrpSpPr>
          <p:cNvPr id="511" name="Group 510"/>
          <p:cNvGrpSpPr/>
          <p:nvPr/>
        </p:nvGrpSpPr>
        <p:grpSpPr>
          <a:xfrm>
            <a:off x="502265" y="56728"/>
            <a:ext cx="2642871" cy="1658464"/>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54170" y="903582"/>
            <a:ext cx="540854" cy="333210"/>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943585" y="917791"/>
            <a:ext cx="417984" cy="417984"/>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196902" y="905826"/>
            <a:ext cx="540854" cy="333210"/>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2438356" y="917791"/>
            <a:ext cx="417984" cy="417984"/>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6041923" y="56728"/>
            <a:ext cx="2642871" cy="1658464"/>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6193828" y="903582"/>
            <a:ext cx="540854" cy="333210"/>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7483243" y="917791"/>
            <a:ext cx="417984" cy="417984"/>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6736560" y="905826"/>
            <a:ext cx="540854" cy="333210"/>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7978014" y="917791"/>
            <a:ext cx="417984" cy="417984"/>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pic>
        <p:nvPicPr>
          <p:cNvPr id="463" name="Picture 4" descr="http://farm8.staticflickr.com/7063/6948367990_71774d62a0_z.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977001"/>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 descr="http://o.aolcdn.com/dims-shared/dims3/GLOB/crop/425x248%2B8%2B50/thumbnail/141%25/http:/www.blogcdn.com/www.pawnation.com/media/2012/10/screen-shot-2012-10-25-at-3.00.52-p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0105" y="297764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1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2.22222E-6 -2.09877E-6 L -1.27222 -0.06543 " pathEditMode="relative" rAng="0" ptsTypes="AA">
                                      <p:cBhvr>
                                        <p:cTn id="146" dur="4000" fill="hold"/>
                                        <p:tgtEl>
                                          <p:spTgt spid="464"/>
                                        </p:tgtEl>
                                        <p:attrNameLst>
                                          <p:attrName>ppt_x</p:attrName>
                                          <p:attrName>ppt_y</p:attrName>
                                        </p:attrNameLst>
                                      </p:cBhvr>
                                      <p:rCtr x="-63611" y="-3272"/>
                                    </p:animMotion>
                                  </p:childTnLst>
                                </p:cTn>
                              </p:par>
                              <p:par>
                                <p:cTn id="147" presetID="42" presetClass="path" presetSubtype="0" accel="50000" decel="50000" fill="hold" nodeType="withEffect">
                                  <p:stCondLst>
                                    <p:cond delay="0"/>
                                  </p:stCondLst>
                                  <p:childTnLst>
                                    <p:animMotion origin="layout" path="M -2.77778E-6 -1.97531E-6 L 1.22327 0.00216 " pathEditMode="relative" rAng="0" ptsTypes="AA">
                                      <p:cBhvr>
                                        <p:cTn id="148" dur="4000" fill="hold"/>
                                        <p:tgtEl>
                                          <p:spTgt spid="463"/>
                                        </p:tgtEl>
                                        <p:attrNameLst>
                                          <p:attrName>ppt_x</p:attrName>
                                          <p:attrName>ppt_y</p:attrName>
                                        </p:attrNameLst>
                                      </p:cBhvr>
                                      <p:rCtr x="611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lvl="0" indent="-2289175">
              <a:buNone/>
            </a:pPr>
            <a:r>
              <a:rPr lang="en-US" sz="1400" b="1" dirty="0">
                <a:solidFill>
                  <a:prstClr val="black"/>
                </a:solidFill>
              </a:rPr>
              <a:t>Scheduler</a:t>
            </a:r>
            <a:r>
              <a:rPr lang="en-US" sz="1400" dirty="0">
                <a:solidFill>
                  <a:prstClr val="black"/>
                </a:solidFill>
              </a:rPr>
              <a:t>	Places a new task/service into the system. May be long running, like a Web or API service, or a short batch job like process logs</a:t>
            </a:r>
          </a:p>
          <a:p>
            <a:pPr marL="2289175" lvl="0" indent="-2289175">
              <a:buNone/>
            </a:pPr>
            <a:r>
              <a:rPr lang="en-US" sz="1400" b="1" dirty="0">
                <a:solidFill>
                  <a:prstClr val="black"/>
                </a:solidFill>
              </a:rPr>
              <a:t>Orchestrator</a:t>
            </a:r>
            <a:r>
              <a:rPr lang="en-US" sz="1400" dirty="0">
                <a:solidFill>
                  <a:prstClr val="black"/>
                </a:solidFill>
              </a:rPr>
              <a:t>	Orchestrates the instancing, scaling, healing of containers by placing or moving containers across a cluster of hosts</a:t>
            </a:r>
          </a:p>
          <a:p>
            <a:pPr marL="2289175" lvl="0" indent="-2289175">
              <a:buNone/>
            </a:pPr>
            <a:r>
              <a:rPr lang="en-US" sz="1400" b="1" dirty="0">
                <a:solidFill>
                  <a:prstClr val="black"/>
                </a:solidFill>
              </a:rPr>
              <a:t>Master</a:t>
            </a:r>
            <a:r>
              <a:rPr lang="en-US" sz="1400" dirty="0">
                <a:solidFill>
                  <a:prstClr val="black"/>
                </a:solidFill>
              </a:rPr>
              <a:t>	Currently responsible for scheduling and/or orchestrating</a:t>
            </a:r>
          </a:p>
          <a:p>
            <a:pPr marL="2289175" lvl="0" indent="-2289175">
              <a:buNone/>
            </a:pPr>
            <a:r>
              <a:rPr lang="en-US" sz="1400" b="1" dirty="0">
                <a:solidFill>
                  <a:prstClr val="black"/>
                </a:solidFill>
              </a:rPr>
              <a:t>Slave</a:t>
            </a:r>
            <a:r>
              <a:rPr lang="en-US" sz="1400" dirty="0">
                <a:solidFill>
                  <a:prstClr val="black"/>
                </a:solidFill>
              </a:rPr>
              <a:t>	Standing by, in case the master needs to or un-expectantly leaves</a:t>
            </a:r>
          </a:p>
          <a:p>
            <a:pPr marL="2289175" lvl="0" indent="-2289175">
              <a:buNone/>
            </a:pPr>
            <a:r>
              <a:rPr lang="en-US" sz="1400" b="1" dirty="0">
                <a:solidFill>
                  <a:prstClr val="black"/>
                </a:solidFill>
              </a:rPr>
              <a:t>Agent</a:t>
            </a:r>
            <a:r>
              <a:rPr lang="en-US" sz="1400" dirty="0">
                <a:solidFill>
                  <a:prstClr val="black"/>
                </a:solidFill>
              </a:rPr>
              <a:t>	Runs on each node, handing requests of the orchestrator, informing them of the status</a:t>
            </a:r>
          </a:p>
          <a:p>
            <a:pPr marL="2289175" lvl="0" indent="-2289175">
              <a:buNone/>
            </a:pPr>
            <a:r>
              <a:rPr lang="en-US" sz="400" b="1" dirty="0">
                <a:solidFill>
                  <a:srgbClr val="0070C0"/>
                </a:solidFill>
              </a:rPr>
              <a:t>Or</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3442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mrwallpaper.com/wallpapers/sailboat-lake-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81883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5648356" y="2991626"/>
            <a:ext cx="413119" cy="413119"/>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2362200" y="2806591"/>
            <a:ext cx="1840585" cy="1362128"/>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2" name="Title 1"/>
          <p:cNvSpPr>
            <a:spLocks noGrp="1"/>
          </p:cNvSpPr>
          <p:nvPr>
            <p:ph type="title"/>
          </p:nvPr>
        </p:nvSpPr>
        <p:spPr/>
        <p:txBody>
          <a:bodyPr/>
          <a:lstStyle/>
          <a:p>
            <a:r>
              <a:rPr lang="en-US" dirty="0"/>
              <a:t>Container Workflow</a:t>
            </a:r>
          </a:p>
        </p:txBody>
      </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4572644"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3795789"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5139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36" y="3817722"/>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760035" y="11239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5" name="Flowchart: Card 44"/>
          <p:cNvSpPr/>
          <p:nvPr/>
        </p:nvSpPr>
        <p:spPr bwMode="auto">
          <a:xfrm>
            <a:off x="6763371" y="23431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6" name="Flowchart: Card 45"/>
          <p:cNvSpPr/>
          <p:nvPr/>
        </p:nvSpPr>
        <p:spPr bwMode="auto">
          <a:xfrm>
            <a:off x="6745234" y="36385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766950" y="1496244"/>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Test.env</a:t>
            </a:r>
            <a:endParaRPr lang="en-US" sz="900" dirty="0">
              <a:gradFill>
                <a:gsLst>
                  <a:gs pos="0">
                    <a:srgbClr val="FFFFFF"/>
                  </a:gs>
                  <a:gs pos="100000">
                    <a:srgbClr val="FFFFFF"/>
                  </a:gs>
                </a:gsLst>
                <a:lin ang="5400000" scaled="0"/>
              </a:gradFill>
            </a:endParaRPr>
          </a:p>
        </p:txBody>
      </p:sp>
      <p:sp>
        <p:nvSpPr>
          <p:cNvPr id="126" name="Flowchart: Card 125"/>
          <p:cNvSpPr/>
          <p:nvPr/>
        </p:nvSpPr>
        <p:spPr bwMode="auto">
          <a:xfrm>
            <a:off x="6772973" y="271931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Stag.env</a:t>
            </a:r>
            <a:endParaRPr lang="en-US" sz="900" dirty="0">
              <a:gradFill>
                <a:gsLst>
                  <a:gs pos="0">
                    <a:srgbClr val="FFFFFF"/>
                  </a:gs>
                  <a:gs pos="100000">
                    <a:srgbClr val="FFFFFF"/>
                  </a:gs>
                </a:gsLst>
                <a:lin ang="5400000" scaled="0"/>
              </a:gradFill>
            </a:endParaRPr>
          </a:p>
        </p:txBody>
      </p:sp>
      <p:sp>
        <p:nvSpPr>
          <p:cNvPr id="127" name="Flowchart: Card 126"/>
          <p:cNvSpPr/>
          <p:nvPr/>
        </p:nvSpPr>
        <p:spPr bwMode="auto">
          <a:xfrm>
            <a:off x="6744369" y="400890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Prod.env</a:t>
            </a:r>
            <a:endParaRPr lang="en-US" sz="900" dirty="0">
              <a:gradFill>
                <a:gsLst>
                  <a:gs pos="0">
                    <a:srgbClr val="FFFFFF"/>
                  </a:gs>
                  <a:gs pos="100000">
                    <a:srgbClr val="FFFFFF"/>
                  </a:gs>
                </a:gsLst>
                <a:lin ang="5400000" scaled="0"/>
              </a:gradFill>
            </a:endParaRPr>
          </a:p>
        </p:txBody>
      </p:sp>
      <p:sp>
        <p:nvSpPr>
          <p:cNvPr id="128" name="Flowchart: Card 127"/>
          <p:cNvSpPr/>
          <p:nvPr/>
        </p:nvSpPr>
        <p:spPr bwMode="auto">
          <a:xfrm>
            <a:off x="3800281" y="3012158"/>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5564938" y="1279931"/>
            <a:ext cx="408375" cy="408375"/>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2457045" y="3814128"/>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push</a:t>
            </a:r>
          </a:p>
        </p:txBody>
      </p:sp>
      <p:pic>
        <p:nvPicPr>
          <p:cNvPr id="202" name="Picture 6" descr="http://o.aolcdn.com/dims-shared/dims3/GLOB/crop/425x248%2B8%2B50/thumbnail/141%25/http:/www.blogcdn.com/www.pawnation.com/media/2012/10/screen-shot-2012-10-25-at-3.00.52-p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7" y="258126"/>
            <a:ext cx="1377878" cy="80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500"/>
                                        <p:tgtEl>
                                          <p:spTgt spid="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fade">
                                      <p:cBhvr>
                                        <p:cTn id="104" dur="500"/>
                                        <p:tgtEl>
                                          <p:spTgt spid="232"/>
                                        </p:tgtEl>
                                      </p:cBhvr>
                                    </p:animEffec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2.22222E-6 -4.93827E-6 L -0.00937 -0.33333 " pathEditMode="relative" rAng="0" ptsTypes="AA">
                                      <p:cBhvr>
                                        <p:cTn id="107" dur="2000" fill="hold"/>
                                        <p:tgtEl>
                                          <p:spTgt spid="180"/>
                                        </p:tgtEl>
                                        <p:attrNameLst>
                                          <p:attrName>ppt_x</p:attrName>
                                          <p:attrName>ppt_y</p:attrName>
                                        </p:attrNameLst>
                                      </p:cBhvr>
                                      <p:rCtr x="-434" y="-16636"/>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fade">
                                      <p:cBhvr>
                                        <p:cTn id="112" dur="500"/>
                                        <p:tgtEl>
                                          <p:spTgt spid="1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1"/>
                                        </p:tgtEl>
                                        <p:attrNameLst>
                                          <p:attrName>style.visibility</p:attrName>
                                        </p:attrNameLst>
                                      </p:cBhvr>
                                      <p:to>
                                        <p:strVal val="visible"/>
                                      </p:to>
                                    </p:set>
                                    <p:animEffect transition="in" filter="fade">
                                      <p:cBhvr>
                                        <p:cTn id="115" dur="500"/>
                                        <p:tgtEl>
                                          <p:spTgt spid="20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animEffect transition="in" filter="fade">
                                      <p:cBhvr>
                                        <p:cTn id="118" dur="500"/>
                                        <p:tgtEl>
                                          <p:spTgt spid="20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192"/>
                                        </p:tgtEl>
                                        <p:attrNameLst>
                                          <p:attrName>style.visibility</p:attrName>
                                        </p:attrNameLst>
                                      </p:cBhvr>
                                      <p:to>
                                        <p:strVal val="visible"/>
                                      </p:to>
                                    </p:set>
                                    <p:animEffect transition="in" filter="fade">
                                      <p:cBhvr>
                                        <p:cTn id="132" dur="500"/>
                                        <p:tgtEl>
                                          <p:spTgt spid="1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4"/>
                                        </p:tgtEl>
                                        <p:attrNameLst>
                                          <p:attrName>style.visibility</p:attrName>
                                        </p:attrNameLst>
                                      </p:cBhvr>
                                      <p:to>
                                        <p:strVal val="visible"/>
                                      </p:to>
                                    </p:set>
                                    <p:animEffect transition="in" filter="fade">
                                      <p:cBhvr>
                                        <p:cTn id="135" dur="500"/>
                                        <p:tgtEl>
                                          <p:spTgt spid="2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fade">
                                      <p:cBhvr>
                                        <p:cTn id="138" dur="500"/>
                                        <p:tgtEl>
                                          <p:spTgt spid="21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051"/>
                                        </p:tgtEl>
                                        <p:attrNameLst>
                                          <p:attrName>style.visibility</p:attrName>
                                        </p:attrNameLst>
                                      </p:cBhvr>
                                      <p:to>
                                        <p:strVal val="visible"/>
                                      </p:to>
                                    </p:set>
                                    <p:animEffect transition="in" filter="wipe(left)">
                                      <p:cBhvr>
                                        <p:cTn id="143" dur="500"/>
                                        <p:tgtEl>
                                          <p:spTgt spid="2051"/>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25"/>
                                        </p:tgtEl>
                                        <p:attrNameLst>
                                          <p:attrName>style.visibility</p:attrName>
                                        </p:attrNameLst>
                                      </p:cBhvr>
                                      <p:to>
                                        <p:strVal val="visible"/>
                                      </p:to>
                                    </p:set>
                                    <p:animEffect transition="in" filter="wipe(left)">
                                      <p:cBhvr>
                                        <p:cTn id="147" dur="500"/>
                                        <p:tgtEl>
                                          <p:spTgt spid="125"/>
                                        </p:tgtEl>
                                      </p:cBhvr>
                                    </p:animEffect>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childTnLst>
                          </p:cTn>
                        </p:par>
                        <p:par>
                          <p:cTn id="151" fill="hold">
                            <p:stCondLst>
                              <p:cond delay="1000"/>
                            </p:stCondLst>
                            <p:childTnLst>
                              <p:par>
                                <p:cTn id="152" presetID="42" presetClass="path" presetSubtype="0" accel="50000" decel="50000" fill="hold" nodeType="afterEffect">
                                  <p:stCondLst>
                                    <p:cond delay="0"/>
                                  </p:stCondLst>
                                  <p:childTnLst>
                                    <p:animMotion origin="layout" path="M -2.77778E-6 -1.60494E-6 L 0.32084 -0.07037 " pathEditMode="relative" rAng="0" ptsTypes="AA">
                                      <p:cBhvr>
                                        <p:cTn id="153" dur="2000" fill="hold"/>
                                        <p:tgtEl>
                                          <p:spTgt spid="197"/>
                                        </p:tgtEl>
                                        <p:attrNameLst>
                                          <p:attrName>ppt_x</p:attrName>
                                          <p:attrName>ppt_y</p:attrName>
                                        </p:attrNameLst>
                                      </p:cBhvr>
                                      <p:rCtr x="16042" y="-3519"/>
                                    </p:animMotion>
                                  </p:childTnLst>
                                </p:cTn>
                              </p:par>
                            </p:childTnLst>
                          </p:cTn>
                        </p:par>
                        <p:par>
                          <p:cTn id="154" fill="hold">
                            <p:stCondLst>
                              <p:cond delay="3000"/>
                            </p:stCondLst>
                            <p:childTnLst>
                              <p:par>
                                <p:cTn id="155" presetID="14" presetClass="entr" presetSubtype="10"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randombar(horizontal)">
                                      <p:cBhvr>
                                        <p:cTn id="157" dur="500"/>
                                        <p:tgtEl>
                                          <p:spTgt spid="52"/>
                                        </p:tgtEl>
                                      </p:cBhvr>
                                    </p:animEffect>
                                  </p:childTnLst>
                                </p:cTn>
                              </p:par>
                              <p:par>
                                <p:cTn id="158" presetID="14" presetClass="entr" presetSubtype="10"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randombar(horizontal)">
                                      <p:cBhvr>
                                        <p:cTn id="160" dur="500"/>
                                        <p:tgtEl>
                                          <p:spTgt spid="68"/>
                                        </p:tgtEl>
                                      </p:cBhvr>
                                    </p:animEffect>
                                  </p:childTnLst>
                                </p:cTn>
                              </p:par>
                            </p:childTnLst>
                          </p:cTn>
                        </p:par>
                        <p:par>
                          <p:cTn id="161" fill="hold">
                            <p:stCondLst>
                              <p:cond delay="3500"/>
                            </p:stCondLst>
                            <p:childTnLst>
                              <p:par>
                                <p:cTn id="162" presetID="14" presetClass="entr" presetSubtype="10" fill="hold" nodeType="after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randombar(horizontal)">
                                      <p:cBhvr>
                                        <p:cTn id="164" dur="500"/>
                                        <p:tgtEl>
                                          <p:spTgt spid="56"/>
                                        </p:tgtEl>
                                      </p:cBhvr>
                                    </p:animEffect>
                                  </p:childTnLst>
                                </p:cTn>
                              </p:par>
                              <p:par>
                                <p:cTn id="165" presetID="14" presetClass="entr" presetSubtype="1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randombar(horizontal)">
                                      <p:cBhvr>
                                        <p:cTn id="167" dur="500"/>
                                        <p:tgtEl>
                                          <p:spTgt spid="72"/>
                                        </p:tgtEl>
                                      </p:cBhvr>
                                    </p:animEffect>
                                  </p:childTnLst>
                                </p:cTn>
                              </p:par>
                            </p:childTnLst>
                          </p:cTn>
                        </p:par>
                        <p:par>
                          <p:cTn id="168" fill="hold">
                            <p:stCondLst>
                              <p:cond delay="4000"/>
                            </p:stCondLst>
                            <p:childTnLst>
                              <p:par>
                                <p:cTn id="169" presetID="14" presetClass="entr" presetSubtype="10" fill="hold"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randombar(horizontal)">
                                      <p:cBhvr>
                                        <p:cTn id="171" dur="500"/>
                                        <p:tgtEl>
                                          <p:spTgt spid="60"/>
                                        </p:tgtEl>
                                      </p:cBhvr>
                                    </p:animEffect>
                                  </p:childTnLst>
                                </p:cTn>
                              </p:par>
                            </p:childTnLst>
                          </p:cTn>
                        </p:par>
                        <p:par>
                          <p:cTn id="172" fill="hold">
                            <p:stCondLst>
                              <p:cond delay="4500"/>
                            </p:stCondLst>
                            <p:childTnLst>
                              <p:par>
                                <p:cTn id="173" presetID="14" presetClass="entr" presetSubtype="10" fill="hold" nodeType="after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randombar(horizontal)">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wipe(left)">
                                      <p:cBhvr>
                                        <p:cTn id="184" dur="500"/>
                                        <p:tgtEl>
                                          <p:spTgt spid="126"/>
                                        </p:tgtEl>
                                      </p:cBhvr>
                                    </p:animEffec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206"/>
                                        </p:tgtEl>
                                        <p:attrNameLst>
                                          <p:attrName>style.visibility</p:attrName>
                                        </p:attrNameLst>
                                      </p:cBhvr>
                                      <p:to>
                                        <p:strVal val="visible"/>
                                      </p:to>
                                    </p:set>
                                  </p:childTnLst>
                                </p:cTn>
                              </p:par>
                            </p:childTnLst>
                          </p:cTn>
                        </p:par>
                        <p:par>
                          <p:cTn id="188" fill="hold">
                            <p:stCondLst>
                              <p:cond delay="1000"/>
                            </p:stCondLst>
                            <p:childTnLst>
                              <p:par>
                                <p:cTn id="189"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0" dur="2000" fill="hold"/>
                                        <p:tgtEl>
                                          <p:spTgt spid="206"/>
                                        </p:tgtEl>
                                        <p:attrNameLst>
                                          <p:attrName>ppt_x</p:attrName>
                                          <p:attrName>ppt_y</p:attrName>
                                        </p:attrNameLst>
                                      </p:cBhvr>
                                      <p:rCtr x="16042" y="9105"/>
                                    </p:animMotion>
                                  </p:childTnLst>
                                </p:cTn>
                              </p:par>
                            </p:childTnLst>
                          </p:cTn>
                        </p:par>
                        <p:par>
                          <p:cTn id="191" fill="hold">
                            <p:stCondLst>
                              <p:cond delay="3000"/>
                            </p:stCondLst>
                            <p:childTnLst>
                              <p:par>
                                <p:cTn id="192" presetID="14" presetClass="entr" presetSubtype="1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randombar(horizontal)">
                                      <p:cBhvr>
                                        <p:cTn id="194" dur="500"/>
                                        <p:tgtEl>
                                          <p:spTgt spid="76"/>
                                        </p:tgtEl>
                                      </p:cBhvr>
                                    </p:animEffect>
                                  </p:childTnLst>
                                </p:cTn>
                              </p:par>
                              <p:par>
                                <p:cTn id="195" presetID="14" presetClass="entr" presetSubtype="1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randombar(horizontal)">
                                      <p:cBhvr>
                                        <p:cTn id="197" dur="500"/>
                                        <p:tgtEl>
                                          <p:spTgt spid="92"/>
                                        </p:tgtEl>
                                      </p:cBhvr>
                                    </p:animEffect>
                                  </p:childTnLst>
                                </p:cTn>
                              </p:par>
                            </p:childTnLst>
                          </p:cTn>
                        </p:par>
                        <p:par>
                          <p:cTn id="198" fill="hold">
                            <p:stCondLst>
                              <p:cond delay="3500"/>
                            </p:stCondLst>
                            <p:childTnLst>
                              <p:par>
                                <p:cTn id="199" presetID="14" presetClass="entr" presetSubtype="10" fill="hold" nodeType="after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randombar(horizontal)">
                                      <p:cBhvr>
                                        <p:cTn id="201" dur="500"/>
                                        <p:tgtEl>
                                          <p:spTgt spid="80"/>
                                        </p:tgtEl>
                                      </p:cBhvr>
                                    </p:animEffect>
                                  </p:childTnLst>
                                </p:cTn>
                              </p:par>
                              <p:par>
                                <p:cTn id="202" presetID="14" presetClass="entr" presetSubtype="10" fill="hold"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randombar(horizontal)">
                                      <p:cBhvr>
                                        <p:cTn id="204" dur="500"/>
                                        <p:tgtEl>
                                          <p:spTgt spid="96"/>
                                        </p:tgtEl>
                                      </p:cBhvr>
                                    </p:animEffect>
                                  </p:childTnLst>
                                </p:cTn>
                              </p:par>
                            </p:childTnLst>
                          </p:cTn>
                        </p:par>
                        <p:par>
                          <p:cTn id="205" fill="hold">
                            <p:stCondLst>
                              <p:cond delay="4000"/>
                            </p:stCondLst>
                            <p:childTnLst>
                              <p:par>
                                <p:cTn id="206" presetID="14" presetClass="entr" presetSubtype="10" fill="hold" nodeType="afterEffect">
                                  <p:stCondLst>
                                    <p:cond delay="0"/>
                                  </p:stCondLst>
                                  <p:childTnLst>
                                    <p:set>
                                      <p:cBhvr>
                                        <p:cTn id="207" dur="1" fill="hold">
                                          <p:stCondLst>
                                            <p:cond delay="0"/>
                                          </p:stCondLst>
                                        </p:cTn>
                                        <p:tgtEl>
                                          <p:spTgt spid="84"/>
                                        </p:tgtEl>
                                        <p:attrNameLst>
                                          <p:attrName>style.visibility</p:attrName>
                                        </p:attrNameLst>
                                      </p:cBhvr>
                                      <p:to>
                                        <p:strVal val="visible"/>
                                      </p:to>
                                    </p:set>
                                    <p:animEffect transition="in" filter="randombar(horizontal)">
                                      <p:cBhvr>
                                        <p:cTn id="208" dur="500"/>
                                        <p:tgtEl>
                                          <p:spTgt spid="84"/>
                                        </p:tgtEl>
                                      </p:cBhvr>
                                    </p:animEffect>
                                  </p:childTnLst>
                                </p:cTn>
                              </p:par>
                            </p:childTnLst>
                          </p:cTn>
                        </p:par>
                        <p:par>
                          <p:cTn id="209" fill="hold">
                            <p:stCondLst>
                              <p:cond delay="4500"/>
                            </p:stCondLst>
                            <p:childTnLst>
                              <p:par>
                                <p:cTn id="210" presetID="14" presetClass="entr" presetSubtype="10" fill="hold" nodeType="after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randombar(horizontal)">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left)">
                                      <p:cBhvr>
                                        <p:cTn id="217" dur="500"/>
                                        <p:tgtEl>
                                          <p:spTgt spid="46"/>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127"/>
                                        </p:tgtEl>
                                        <p:attrNameLst>
                                          <p:attrName>style.visibility</p:attrName>
                                        </p:attrNameLst>
                                      </p:cBhvr>
                                      <p:to>
                                        <p:strVal val="visible"/>
                                      </p:to>
                                    </p:set>
                                    <p:animEffect transition="in" filter="wipe(left)">
                                      <p:cBhvr>
                                        <p:cTn id="221" dur="500"/>
                                        <p:tgtEl>
                                          <p:spTgt spid="127"/>
                                        </p:tgtEl>
                                      </p:cBhvr>
                                    </p:animEffect>
                                  </p:childTnLst>
                                </p:cTn>
                              </p:par>
                              <p:par>
                                <p:cTn id="222" presetID="1"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childTnLst>
                                </p:cTn>
                              </p:par>
                            </p:childTnLst>
                          </p:cTn>
                        </p:par>
                        <p:par>
                          <p:cTn id="224" fill="hold">
                            <p:stCondLst>
                              <p:cond delay="1000"/>
                            </p:stCondLst>
                            <p:childTnLst>
                              <p:par>
                                <p:cTn id="225"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6" dur="2000" fill="hold"/>
                                        <p:tgtEl>
                                          <p:spTgt spid="211"/>
                                        </p:tgtEl>
                                        <p:attrNameLst>
                                          <p:attrName>ppt_x</p:attrName>
                                          <p:attrName>ppt_y</p:attrName>
                                        </p:attrNameLst>
                                      </p:cBhvr>
                                      <p:rCtr x="16042" y="21512"/>
                                    </p:animMotion>
                                  </p:childTnLst>
                                </p:cTn>
                              </p:par>
                            </p:childTnLst>
                          </p:cTn>
                        </p:par>
                        <p:par>
                          <p:cTn id="227" fill="hold">
                            <p:stCondLst>
                              <p:cond delay="3000"/>
                            </p:stCondLst>
                            <p:childTnLst>
                              <p:par>
                                <p:cTn id="228" presetID="14" presetClass="entr" presetSubtype="10" fill="hold" nodeType="afterEffect">
                                  <p:stCondLst>
                                    <p:cond delay="0"/>
                                  </p:stCondLst>
                                  <p:childTnLst>
                                    <p:set>
                                      <p:cBhvr>
                                        <p:cTn id="229" dur="1" fill="hold">
                                          <p:stCondLst>
                                            <p:cond delay="0"/>
                                          </p:stCondLst>
                                        </p:cTn>
                                        <p:tgtEl>
                                          <p:spTgt spid="100"/>
                                        </p:tgtEl>
                                        <p:attrNameLst>
                                          <p:attrName>style.visibility</p:attrName>
                                        </p:attrNameLst>
                                      </p:cBhvr>
                                      <p:to>
                                        <p:strVal val="visible"/>
                                      </p:to>
                                    </p:set>
                                    <p:animEffect transition="in" filter="randombar(horizontal)">
                                      <p:cBhvr>
                                        <p:cTn id="230" dur="500"/>
                                        <p:tgtEl>
                                          <p:spTgt spid="100"/>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6"/>
                                        </p:tgtEl>
                                        <p:attrNameLst>
                                          <p:attrName>style.visibility</p:attrName>
                                        </p:attrNameLst>
                                      </p:cBhvr>
                                      <p:to>
                                        <p:strVal val="visible"/>
                                      </p:to>
                                    </p:set>
                                    <p:animEffect transition="in" filter="randombar(horizontal)">
                                      <p:cBhvr>
                                        <p:cTn id="233" dur="500"/>
                                        <p:tgtEl>
                                          <p:spTgt spid="116"/>
                                        </p:tgtEl>
                                      </p:cBhvr>
                                    </p:animEffect>
                                  </p:childTnLst>
                                </p:cTn>
                              </p:par>
                              <p:par>
                                <p:cTn id="234" presetID="14" presetClass="entr" presetSubtype="10" fill="hold" nodeType="withEffect">
                                  <p:stCondLst>
                                    <p:cond delay="0"/>
                                  </p:stCondLst>
                                  <p:childTnLst>
                                    <p:set>
                                      <p:cBhvr>
                                        <p:cTn id="235" dur="1" fill="hold">
                                          <p:stCondLst>
                                            <p:cond delay="0"/>
                                          </p:stCondLst>
                                        </p:cTn>
                                        <p:tgtEl>
                                          <p:spTgt spid="133"/>
                                        </p:tgtEl>
                                        <p:attrNameLst>
                                          <p:attrName>style.visibility</p:attrName>
                                        </p:attrNameLst>
                                      </p:cBhvr>
                                      <p:to>
                                        <p:strVal val="visible"/>
                                      </p:to>
                                    </p:set>
                                    <p:animEffect transition="in" filter="randombar(horizontal)">
                                      <p:cBhvr>
                                        <p:cTn id="236" dur="500"/>
                                        <p:tgtEl>
                                          <p:spTgt spid="133"/>
                                        </p:tgtEl>
                                      </p:cBhvr>
                                    </p:animEffect>
                                  </p:childTnLst>
                                </p:cTn>
                              </p:par>
                            </p:childTnLst>
                          </p:cTn>
                        </p:par>
                        <p:par>
                          <p:cTn id="237" fill="hold">
                            <p:stCondLst>
                              <p:cond delay="3500"/>
                            </p:stCondLst>
                            <p:childTnLst>
                              <p:par>
                                <p:cTn id="238" presetID="14" presetClass="entr" presetSubtype="10" fill="hold" nodeType="afterEffect">
                                  <p:stCondLst>
                                    <p:cond delay="0"/>
                                  </p:stCondLst>
                                  <p:childTnLst>
                                    <p:set>
                                      <p:cBhvr>
                                        <p:cTn id="239" dur="1" fill="hold">
                                          <p:stCondLst>
                                            <p:cond delay="0"/>
                                          </p:stCondLst>
                                        </p:cTn>
                                        <p:tgtEl>
                                          <p:spTgt spid="129"/>
                                        </p:tgtEl>
                                        <p:attrNameLst>
                                          <p:attrName>style.visibility</p:attrName>
                                        </p:attrNameLst>
                                      </p:cBhvr>
                                      <p:to>
                                        <p:strVal val="visible"/>
                                      </p:to>
                                    </p:set>
                                    <p:animEffect transition="in" filter="randombar(horizontal)">
                                      <p:cBhvr>
                                        <p:cTn id="240" dur="500"/>
                                        <p:tgtEl>
                                          <p:spTgt spid="129"/>
                                        </p:tgtEl>
                                      </p:cBhvr>
                                    </p:animEffect>
                                  </p:childTnLst>
                                </p:cTn>
                              </p:par>
                              <p:par>
                                <p:cTn id="241" presetID="14" presetClass="entr" presetSubtype="10" fill="hold" nodeType="withEffect">
                                  <p:stCondLst>
                                    <p:cond delay="0"/>
                                  </p:stCondLst>
                                  <p:childTnLst>
                                    <p:set>
                                      <p:cBhvr>
                                        <p:cTn id="242" dur="1" fill="hold">
                                          <p:stCondLst>
                                            <p:cond delay="0"/>
                                          </p:stCondLst>
                                        </p:cTn>
                                        <p:tgtEl>
                                          <p:spTgt spid="104"/>
                                        </p:tgtEl>
                                        <p:attrNameLst>
                                          <p:attrName>style.visibility</p:attrName>
                                        </p:attrNameLst>
                                      </p:cBhvr>
                                      <p:to>
                                        <p:strVal val="visible"/>
                                      </p:to>
                                    </p:set>
                                    <p:animEffect transition="in" filter="randombar(horizontal)">
                                      <p:cBhvr>
                                        <p:cTn id="243" dur="500"/>
                                        <p:tgtEl>
                                          <p:spTgt spid="104"/>
                                        </p:tgtEl>
                                      </p:cBhvr>
                                    </p:animEffect>
                                  </p:childTnLst>
                                </p:cTn>
                              </p:par>
                              <p:par>
                                <p:cTn id="244" presetID="14" presetClass="entr" presetSubtype="10" fill="hold" nodeType="with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randombar(horizontal)">
                                      <p:cBhvr>
                                        <p:cTn id="246" dur="500"/>
                                        <p:tgtEl>
                                          <p:spTgt spid="120"/>
                                        </p:tgtEl>
                                      </p:cBhvr>
                                    </p:animEffect>
                                  </p:childTnLst>
                                </p:cTn>
                              </p:par>
                            </p:childTnLst>
                          </p:cTn>
                        </p:par>
                        <p:par>
                          <p:cTn id="247" fill="hold">
                            <p:stCondLst>
                              <p:cond delay="4000"/>
                            </p:stCondLst>
                            <p:childTnLst>
                              <p:par>
                                <p:cTn id="248" presetID="14" presetClass="entr" presetSubtype="10" fill="hold" nodeType="afterEffect">
                                  <p:stCondLst>
                                    <p:cond delay="0"/>
                                  </p:stCondLst>
                                  <p:childTnLst>
                                    <p:set>
                                      <p:cBhvr>
                                        <p:cTn id="249" dur="1" fill="hold">
                                          <p:stCondLst>
                                            <p:cond delay="0"/>
                                          </p:stCondLst>
                                        </p:cTn>
                                        <p:tgtEl>
                                          <p:spTgt spid="108"/>
                                        </p:tgtEl>
                                        <p:attrNameLst>
                                          <p:attrName>style.visibility</p:attrName>
                                        </p:attrNameLst>
                                      </p:cBhvr>
                                      <p:to>
                                        <p:strVal val="visible"/>
                                      </p:to>
                                    </p:set>
                                    <p:animEffect transition="in" filter="randombar(horizontal)">
                                      <p:cBhvr>
                                        <p:cTn id="250" dur="500"/>
                                        <p:tgtEl>
                                          <p:spTgt spid="108"/>
                                        </p:tgtEl>
                                      </p:cBhvr>
                                    </p:animEffect>
                                  </p:childTnLst>
                                </p:cTn>
                              </p:par>
                            </p:childTnLst>
                          </p:cTn>
                        </p:par>
                        <p:par>
                          <p:cTn id="251" fill="hold">
                            <p:stCondLst>
                              <p:cond delay="4500"/>
                            </p:stCondLst>
                            <p:childTnLst>
                              <p:par>
                                <p:cTn id="252" presetID="14" presetClass="entr" presetSubtype="10" fill="hold" nodeType="afterEffect">
                                  <p:stCondLst>
                                    <p:cond delay="0"/>
                                  </p:stCondLst>
                                  <p:childTnLst>
                                    <p:set>
                                      <p:cBhvr>
                                        <p:cTn id="253" dur="1" fill="hold">
                                          <p:stCondLst>
                                            <p:cond delay="0"/>
                                          </p:stCondLst>
                                        </p:cTn>
                                        <p:tgtEl>
                                          <p:spTgt spid="112"/>
                                        </p:tgtEl>
                                        <p:attrNameLst>
                                          <p:attrName>style.visibility</p:attrName>
                                        </p:attrNameLst>
                                      </p:cBhvr>
                                      <p:to>
                                        <p:strVal val="visible"/>
                                      </p:to>
                                    </p:set>
                                    <p:animEffect transition="in" filter="randombar(horizontal)">
                                      <p:cBhvr>
                                        <p:cTn id="254" dur="500"/>
                                        <p:tgtEl>
                                          <p:spTgt spid="112"/>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9" fill="hold" nodeType="clickEffect">
                                  <p:stCondLst>
                                    <p:cond delay="0"/>
                                  </p:stCondLst>
                                  <p:childTnLst>
                                    <p:set>
                                      <p:cBhvr>
                                        <p:cTn id="258" dur="1" fill="hold">
                                          <p:stCondLst>
                                            <p:cond delay="0"/>
                                          </p:stCondLst>
                                        </p:cTn>
                                        <p:tgtEl>
                                          <p:spTgt spid="202"/>
                                        </p:tgtEl>
                                        <p:attrNameLst>
                                          <p:attrName>style.visibility</p:attrName>
                                        </p:attrNameLst>
                                      </p:cBhvr>
                                      <p:to>
                                        <p:strVal val="visible"/>
                                      </p:to>
                                    </p:set>
                                    <p:anim calcmode="lin" valueType="num">
                                      <p:cBhvr additive="base">
                                        <p:cTn id="259" dur="500" fill="hold"/>
                                        <p:tgtEl>
                                          <p:spTgt spid="202"/>
                                        </p:tgtEl>
                                        <p:attrNameLst>
                                          <p:attrName>ppt_x</p:attrName>
                                        </p:attrNameLst>
                                      </p:cBhvr>
                                      <p:tavLst>
                                        <p:tav tm="0">
                                          <p:val>
                                            <p:strVal val="0-#ppt_w/2"/>
                                          </p:val>
                                        </p:tav>
                                        <p:tav tm="100000">
                                          <p:val>
                                            <p:strVal val="#ppt_x"/>
                                          </p:val>
                                        </p:tav>
                                      </p:tavLst>
                                    </p:anim>
                                    <p:anim calcmode="lin" valueType="num">
                                      <p:cBhvr additive="base">
                                        <p:cTn id="260" dur="500" fill="hold"/>
                                        <p:tgtEl>
                                          <p:spTgt spid="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a:xfrm>
            <a:off x="7162800" y="4657731"/>
            <a:ext cx="2362200" cy="514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241050" y="1800702"/>
            <a:ext cx="502234" cy="859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endParaRPr lang="en-US" sz="1400" dirty="0">
              <a:solidFill>
                <a:schemeClr val="bg1"/>
              </a:solidFill>
            </a:endParaRP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4572000"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392" y="3817722"/>
            <a:ext cx="672956" cy="58282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8508194" y="962454"/>
            <a:ext cx="413119" cy="413119"/>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8508194" y="2173579"/>
            <a:ext cx="413119" cy="413119"/>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8508194" y="3493603"/>
            <a:ext cx="413119" cy="413119"/>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6254620" y="1844429"/>
            <a:ext cx="450764" cy="369332"/>
          </a:xfrm>
          <a:prstGeom prst="rect">
            <a:avLst/>
          </a:prstGeom>
        </p:spPr>
        <p:txBody>
          <a:bodyPr wrap="none">
            <a:spAutoFit/>
          </a:bodyPr>
          <a:lstStyle/>
          <a:p>
            <a:r>
              <a:rPr lang="en-US" dirty="0">
                <a:solidFill>
                  <a:schemeClr val="bg1"/>
                </a:solidFill>
              </a:rPr>
              <a:t>CD</a:t>
            </a:r>
          </a:p>
        </p:txBody>
      </p:sp>
      <p:sp>
        <p:nvSpPr>
          <p:cNvPr id="241" name="Rectangle 240"/>
          <p:cNvSpPr/>
          <p:nvPr/>
        </p:nvSpPr>
        <p:spPr>
          <a:xfrm>
            <a:off x="67818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45720" rIns="0" rtlCol="0" anchor="ctr"/>
          <a:lstStyle/>
          <a:p>
            <a:pPr algn="ctr"/>
            <a:r>
              <a:rPr lang="en-US" sz="1400" dirty="0">
                <a:solidFill>
                  <a:schemeClr val="bg1"/>
                </a:solidFill>
              </a:rPr>
              <a:t>Scheduling</a:t>
            </a:r>
          </a:p>
        </p:txBody>
      </p:sp>
      <p:sp>
        <p:nvSpPr>
          <p:cNvPr id="242" name="Rectangle 241"/>
          <p:cNvSpPr/>
          <p:nvPr/>
        </p:nvSpPr>
        <p:spPr>
          <a:xfrm>
            <a:off x="70866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 tIns="45720" rIns="0" bIns="45720" numCol="1" spcCol="0" rtlCol="0" fromWordArt="0" anchor="ctr" anchorCtr="0" forceAA="0" compatLnSpc="1">
            <a:prstTxWarp prst="textNoShape">
              <a:avLst/>
            </a:prstTxWarp>
            <a:noAutofit/>
          </a:bodyPr>
          <a:lstStyle/>
          <a:p>
            <a:pPr algn="ctr"/>
            <a:r>
              <a:rPr lang="en-US" sz="1200" dirty="0">
                <a:solidFill>
                  <a:schemeClr val="bg1"/>
                </a:solidFill>
              </a:rPr>
              <a:t>Orchestration</a:t>
            </a:r>
          </a:p>
        </p:txBody>
      </p:sp>
      <p:sp>
        <p:nvSpPr>
          <p:cNvPr id="243" name="Rectangle 242"/>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sp>
        <p:nvSpPr>
          <p:cNvPr id="245" name="Rectangle 244"/>
          <p:cNvSpPr/>
          <p:nvPr/>
        </p:nvSpPr>
        <p:spPr>
          <a:xfrm>
            <a:off x="2891267" y="2396941"/>
            <a:ext cx="3312161"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p:cNvSpPr txBox="1"/>
          <p:nvPr/>
        </p:nvSpPr>
        <p:spPr>
          <a:xfrm>
            <a:off x="2921432" y="3839658"/>
            <a:ext cx="2076885" cy="646331"/>
          </a:xfrm>
          <a:prstGeom prst="rect">
            <a:avLst/>
          </a:prstGeom>
          <a:noFill/>
        </p:spPr>
        <p:txBody>
          <a:bodyPr wrap="square" rtlCol="0">
            <a:spAutoFit/>
          </a:bodyPr>
          <a:lstStyle/>
          <a:p>
            <a:r>
              <a:rPr lang="en-US" dirty="0">
                <a:solidFill>
                  <a:schemeClr val="bg1"/>
                </a:solidFill>
              </a:rPr>
              <a:t>CI/Build</a:t>
            </a:r>
            <a:br>
              <a:rPr lang="en-US" dirty="0">
                <a:solidFill>
                  <a:schemeClr val="bg1"/>
                </a:solidFill>
              </a:rPr>
            </a:br>
            <a:r>
              <a:rPr lang="en-US" dirty="0">
                <a:solidFill>
                  <a:schemeClr val="bg1"/>
                </a:solidFill>
              </a:rPr>
              <a:t>Environment</a:t>
            </a:r>
          </a:p>
        </p:txBody>
      </p:sp>
      <p:sp>
        <p:nvSpPr>
          <p:cNvPr id="247" name="Rectangle 246"/>
          <p:cNvSpPr/>
          <p:nvPr/>
        </p:nvSpPr>
        <p:spPr>
          <a:xfrm>
            <a:off x="762000" y="907154"/>
            <a:ext cx="2239245" cy="143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p:cNvSpPr txBox="1"/>
          <p:nvPr/>
        </p:nvSpPr>
        <p:spPr>
          <a:xfrm>
            <a:off x="816605" y="1730456"/>
            <a:ext cx="2076885" cy="646331"/>
          </a:xfrm>
          <a:prstGeom prst="rect">
            <a:avLst/>
          </a:prstGeom>
          <a:noFill/>
        </p:spPr>
        <p:txBody>
          <a:bodyPr wrap="square" rtlCol="0">
            <a:spAutoFit/>
          </a:bodyPr>
          <a:lstStyle/>
          <a:p>
            <a:r>
              <a:rPr lang="en-US" dirty="0">
                <a:solidFill>
                  <a:schemeClr val="bg1"/>
                </a:solidFill>
              </a:rPr>
              <a:t>SCC</a:t>
            </a:r>
          </a:p>
          <a:p>
            <a:r>
              <a:rPr lang="en-US" dirty="0">
                <a:solidFill>
                  <a:schemeClr val="bg1"/>
                </a:solidFill>
              </a:rPr>
              <a:t>Environment</a:t>
            </a:r>
          </a:p>
        </p:txBody>
      </p:sp>
    </p:spTree>
    <p:extLst>
      <p:ext uri="{BB962C8B-B14F-4D97-AF65-F5344CB8AC3E}">
        <p14:creationId xmlns:p14="http://schemas.microsoft.com/office/powerpoint/2010/main" val="34006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Rectangle 191"/>
          <p:cNvSpPr/>
          <p:nvPr/>
        </p:nvSpPr>
        <p:spPr>
          <a:xfrm>
            <a:off x="152400" y="2802084"/>
            <a:ext cx="2966937"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Development Environment</a:t>
            </a:r>
          </a:p>
          <a:p>
            <a:pPr algn="ctr"/>
            <a:r>
              <a:rPr lang="en-US" dirty="0">
                <a:solidFill>
                  <a:schemeClr val="bg1"/>
                </a:solidFill>
              </a:rPr>
              <a:t>Build the apps, testing them in the target environment/container</a:t>
            </a:r>
          </a:p>
        </p:txBody>
      </p:sp>
      <p:sp>
        <p:nvSpPr>
          <p:cNvPr id="193" name="Rectangle 192"/>
          <p:cNvSpPr/>
          <p:nvPr/>
        </p:nvSpPr>
        <p:spPr>
          <a:xfrm>
            <a:off x="697279" y="90495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SCC</a:t>
            </a:r>
          </a:p>
          <a:p>
            <a:pPr algn="ctr"/>
            <a:r>
              <a:rPr lang="en-US" dirty="0">
                <a:solidFill>
                  <a:schemeClr val="bg1"/>
                </a:solidFill>
              </a:rPr>
              <a:t>Track the source code of applications and services</a:t>
            </a:r>
          </a:p>
        </p:txBody>
      </p:sp>
      <p:sp>
        <p:nvSpPr>
          <p:cNvPr id="194" name="Rectangle 193"/>
          <p:cNvSpPr/>
          <p:nvPr/>
        </p:nvSpPr>
        <p:spPr>
          <a:xfrm>
            <a:off x="3276993" y="2804411"/>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CI / Build</a:t>
            </a:r>
          </a:p>
          <a:p>
            <a:pPr algn="ctr"/>
            <a:r>
              <a:rPr lang="en-US" dirty="0">
                <a:solidFill>
                  <a:schemeClr val="bg1"/>
                </a:solidFill>
              </a:rPr>
              <a:t>Builds and validates changes pass rules before moving into user environments</a:t>
            </a:r>
          </a:p>
        </p:txBody>
      </p:sp>
      <p:sp>
        <p:nvSpPr>
          <p:cNvPr id="195" name="Rectangle 194"/>
          <p:cNvSpPr/>
          <p:nvPr/>
        </p:nvSpPr>
        <p:spPr>
          <a:xfrm>
            <a:off x="4191000" y="79974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Registry</a:t>
            </a:r>
          </a:p>
          <a:p>
            <a:pPr algn="ctr"/>
            <a:r>
              <a:rPr lang="en-US" dirty="0">
                <a:solidFill>
                  <a:schemeClr val="bg1"/>
                </a:solidFill>
              </a:rPr>
              <a:t>Tracks artifacts ready for deployment</a:t>
            </a:r>
          </a:p>
        </p:txBody>
      </p:sp>
      <p:sp>
        <p:nvSpPr>
          <p:cNvPr id="196" name="Rectangle 195"/>
          <p:cNvSpPr/>
          <p:nvPr/>
        </p:nvSpPr>
        <p:spPr>
          <a:xfrm>
            <a:off x="5625123" y="2263555"/>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CD</a:t>
            </a:r>
          </a:p>
          <a:p>
            <a:pPr algn="ctr"/>
            <a:r>
              <a:rPr lang="en-US" dirty="0">
                <a:solidFill>
                  <a:schemeClr val="bg1"/>
                </a:solidFill>
              </a:rPr>
              <a:t>Takes new/updated images and places them into deployment</a:t>
            </a:r>
          </a:p>
        </p:txBody>
      </p:sp>
      <p:sp>
        <p:nvSpPr>
          <p:cNvPr id="197" name="Rectangle 196"/>
          <p:cNvSpPr/>
          <p:nvPr/>
        </p:nvSpPr>
        <p:spPr>
          <a:xfrm>
            <a:off x="5715001" y="3702887"/>
            <a:ext cx="357794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Scheduling &amp; Orchestration </a:t>
            </a:r>
          </a:p>
          <a:p>
            <a:pPr algn="ctr"/>
            <a:r>
              <a:rPr lang="en-US" dirty="0">
                <a:solidFill>
                  <a:schemeClr val="bg1"/>
                </a:solidFill>
              </a:rPr>
              <a:t>Manages the running of images and other resources across a deployment infrastructure</a:t>
            </a:r>
          </a:p>
        </p:txBody>
      </p:sp>
      <p:pic>
        <p:nvPicPr>
          <p:cNvPr id="198" name="Picture 10" descr="https://cdn2.iconfinder.com/data/icons/picons-basic-1/57/basic1-051_file_binary_cod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622" y="2381062"/>
            <a:ext cx="332491" cy="33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70992" y="62460"/>
            <a:ext cx="2200808" cy="8144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1600" dirty="0">
              <a:solidFill>
                <a:srgbClr val="3B5059"/>
              </a:solidFill>
            </a:endParaRPr>
          </a:p>
        </p:txBody>
      </p:sp>
      <p:sp>
        <p:nvSpPr>
          <p:cNvPr id="249" name="Rectangle 248"/>
          <p:cNvSpPr/>
          <p:nvPr/>
        </p:nvSpPr>
        <p:spPr>
          <a:xfrm>
            <a:off x="1969076" y="435061"/>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2054"/>
          <p:cNvGrpSpPr/>
          <p:nvPr/>
        </p:nvGrpSpPr>
        <p:grpSpPr>
          <a:xfrm>
            <a:off x="761999" y="935326"/>
            <a:ext cx="5907489" cy="2849407"/>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4" name="Rectangle 233"/>
          <p:cNvSpPr/>
          <p:nvPr/>
        </p:nvSpPr>
        <p:spPr>
          <a:xfrm>
            <a:off x="36229" y="2714760"/>
            <a:ext cx="2665649" cy="1544150"/>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38" name="Rectangle 237"/>
          <p:cNvSpPr/>
          <p:nvPr/>
        </p:nvSpPr>
        <p:spPr>
          <a:xfrm>
            <a:off x="43106" y="3105150"/>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ASP.NET </a:t>
            </a:r>
          </a:p>
          <a:p>
            <a:pPr marL="344488" lvl="1" indent="-171450">
              <a:buFont typeface="Arial" panose="020B0604020202020204" pitchFamily="34" charset="0"/>
              <a:buChar char="•"/>
            </a:pPr>
            <a:r>
              <a:rPr lang="en-US" sz="1100" dirty="0"/>
              <a:t>In Container Development</a:t>
            </a:r>
          </a:p>
          <a:p>
            <a:pPr marL="344488" lvl="1" indent="-171450">
              <a:buFont typeface="Arial" panose="020B0604020202020204" pitchFamily="34" charset="0"/>
              <a:buChar char="•"/>
            </a:pPr>
            <a:r>
              <a:rPr lang="en-US" sz="1100" dirty="0"/>
              <a:t>Edit &amp; Refresh</a:t>
            </a:r>
          </a:p>
          <a:p>
            <a:pPr marL="344488" lvl="1" indent="-171450">
              <a:buFont typeface="Arial" panose="020B0604020202020204" pitchFamily="34" charset="0"/>
              <a:buChar char="•"/>
            </a:pPr>
            <a:r>
              <a:rPr lang="en-US" sz="1100" dirty="0"/>
              <a:t>Breakpoint Debugging</a:t>
            </a:r>
          </a:p>
        </p:txBody>
      </p:sp>
      <p:sp>
        <p:nvSpPr>
          <p:cNvPr id="237" name="Rectangle 236"/>
          <p:cNvSpPr/>
          <p:nvPr/>
        </p:nvSpPr>
        <p:spPr>
          <a:xfrm>
            <a:off x="714323" y="4201413"/>
            <a:ext cx="2562277" cy="946431"/>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 name="Rectangle 204"/>
          <p:cNvSpPr/>
          <p:nvPr/>
        </p:nvSpPr>
        <p:spPr>
          <a:xfrm>
            <a:off x="4477226" y="95765"/>
            <a:ext cx="4666773" cy="22192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16" name="Rectangle 215"/>
          <p:cNvSpPr/>
          <p:nvPr/>
        </p:nvSpPr>
        <p:spPr>
          <a:xfrm>
            <a:off x="6713191" y="1956444"/>
            <a:ext cx="2430808" cy="3187056"/>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Azure Hosted </a:t>
              </a:r>
              <a:br>
                <a:rPr lang="en-US" sz="1100" b="1" dirty="0">
                  <a:solidFill>
                    <a:schemeClr val="bg1"/>
                  </a:solidFill>
                </a:rPr>
              </a:br>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27" y="4282024"/>
            <a:ext cx="239597" cy="239597"/>
          </a:xfrm>
          <a:prstGeom prst="rect">
            <a:avLst/>
          </a:prstGeom>
        </p:spPr>
      </p:pic>
      <p:sp>
        <p:nvSpPr>
          <p:cNvPr id="7" name="TextBox 6"/>
          <p:cNvSpPr txBox="1"/>
          <p:nvPr/>
        </p:nvSpPr>
        <p:spPr>
          <a:xfrm>
            <a:off x="1105427" y="4279061"/>
            <a:ext cx="1245854" cy="261610"/>
          </a:xfrm>
          <a:prstGeom prst="rect">
            <a:avLst/>
          </a:prstGeom>
          <a:noFill/>
        </p:spPr>
        <p:txBody>
          <a:bodyPr wrap="none" rtlCol="0">
            <a:spAutoFit/>
          </a:bodyPr>
          <a:lstStyle/>
          <a:p>
            <a:pPr algn="ctr"/>
            <a:r>
              <a:rPr lang="en-US" sz="1100" dirty="0"/>
              <a:t>Visual Studio Code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1947183" y="3380157"/>
            <a:ext cx="746486" cy="69061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7499" y="999681"/>
            <a:ext cx="299782" cy="2789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26317" y="957024"/>
            <a:ext cx="3179640" cy="369332"/>
          </a:xfrm>
          <a:prstGeom prst="rect">
            <a:avLst/>
          </a:prstGeom>
        </p:spPr>
        <p:txBody>
          <a:bodyPr wrap="square">
            <a:spAutoFit/>
          </a:bodyPr>
          <a:lstStyle/>
          <a:p>
            <a:r>
              <a:rPr lang="en-US" dirty="0"/>
              <a:t>Visual Studio Team Services</a:t>
            </a:r>
          </a:p>
        </p:txBody>
      </p:sp>
      <p:sp>
        <p:nvSpPr>
          <p:cNvPr id="200" name="Rectangle 199"/>
          <p:cNvSpPr/>
          <p:nvPr/>
        </p:nvSpPr>
        <p:spPr>
          <a:xfrm>
            <a:off x="914255" y="1268909"/>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Source Code Control</a:t>
            </a:r>
          </a:p>
          <a:p>
            <a:pPr marL="171450" indent="-171450">
              <a:buFont typeface="Arial" panose="020B0604020202020204" pitchFamily="34" charset="0"/>
              <a:buChar char="•"/>
            </a:pPr>
            <a:r>
              <a:rPr lang="en-US" sz="1100" dirty="0"/>
              <a:t>Build </a:t>
            </a:r>
          </a:p>
          <a:p>
            <a:pPr marL="171450" indent="-171450">
              <a:buFont typeface="Arial" panose="020B0604020202020204" pitchFamily="34" charset="0"/>
              <a:buChar char="•"/>
            </a:pPr>
            <a:r>
              <a:rPr lang="en-US" sz="1100" dirty="0"/>
              <a:t>Continuous Integration</a:t>
            </a:r>
          </a:p>
          <a:p>
            <a:pPr marL="171450" indent="-171450">
              <a:buFont typeface="Arial" panose="020B0604020202020204" pitchFamily="34" charset="0"/>
              <a:buChar char="•"/>
            </a:pPr>
            <a:r>
              <a:rPr lang="en-US" sz="1100" dirty="0"/>
              <a:t>3</a:t>
            </a:r>
            <a:r>
              <a:rPr lang="en-US" sz="1100" baseline="30000" dirty="0"/>
              <a:t>rd</a:t>
            </a:r>
            <a:r>
              <a:rPr lang="en-US" sz="1100" dirty="0"/>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2064481"/>
            <a:ext cx="764470" cy="260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797" y="2042843"/>
            <a:ext cx="943077" cy="303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822319" y="2054040"/>
            <a:ext cx="1128663" cy="280906"/>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4273550" y="2368550"/>
            <a:ext cx="2035133" cy="276999"/>
          </a:xfrm>
          <a:prstGeom prst="rect">
            <a:avLst/>
          </a:prstGeom>
        </p:spPr>
        <p:txBody>
          <a:bodyPr wrap="square">
            <a:spAutoFit/>
          </a:bodyPr>
          <a:lstStyle/>
          <a:p>
            <a:r>
              <a:rPr lang="en-US" sz="1200" dirty="0"/>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499346" y="101720"/>
            <a:ext cx="1728667" cy="28281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4505071" y="322278"/>
            <a:ext cx="2810129" cy="577081"/>
          </a:xfrm>
          <a:prstGeom prst="rect">
            <a:avLst/>
          </a:prstGeom>
        </p:spPr>
        <p:txBody>
          <a:bodyPr wrap="square">
            <a:spAutoFit/>
          </a:bodyPr>
          <a:lstStyle/>
          <a:p>
            <a:pPr marL="171450" indent="-171450">
              <a:buFont typeface="Arial" panose="020B0604020202020204" pitchFamily="34" charset="0"/>
              <a:buChar char="•"/>
            </a:pPr>
            <a:r>
              <a:rPr lang="en-US" sz="1050" dirty="0"/>
              <a:t>VM Scale Sets</a:t>
            </a:r>
          </a:p>
          <a:p>
            <a:pPr marL="171450" indent="-171450">
              <a:buFont typeface="Arial" panose="020B0604020202020204" pitchFamily="34" charset="0"/>
              <a:buChar char="•"/>
            </a:pPr>
            <a:r>
              <a:rPr lang="en-US" sz="1050" dirty="0"/>
              <a:t>Azure Container Service</a:t>
            </a:r>
          </a:p>
          <a:p>
            <a:pPr marL="171450" indent="-171450">
              <a:buFont typeface="Arial" panose="020B0604020202020204" pitchFamily="34" charset="0"/>
              <a:buChar char="•"/>
            </a:pPr>
            <a:r>
              <a:rPr lang="en-US" sz="1050" dirty="0"/>
              <a:t>Azure Hosted Docker Private  Registry</a:t>
            </a:r>
          </a:p>
        </p:txBody>
      </p:sp>
      <p:grpSp>
        <p:nvGrpSpPr>
          <p:cNvPr id="223" name="Group 222"/>
          <p:cNvGrpSpPr/>
          <p:nvPr/>
        </p:nvGrpSpPr>
        <p:grpSpPr>
          <a:xfrm>
            <a:off x="8508194" y="962454"/>
            <a:ext cx="413119" cy="413119"/>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7" name="Rectangle 226"/>
          <p:cNvSpPr/>
          <p:nvPr/>
        </p:nvSpPr>
        <p:spPr>
          <a:xfrm rot="16200000">
            <a:off x="5245256" y="2549294"/>
            <a:ext cx="3717869"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800" dirty="0"/>
              <a:t>Orchestration &amp; Scheduling</a:t>
            </a:r>
          </a:p>
        </p:txBody>
      </p:sp>
      <p:sp>
        <p:nvSpPr>
          <p:cNvPr id="226" name="Rectangle 225"/>
          <p:cNvSpPr/>
          <p:nvPr/>
        </p:nvSpPr>
        <p:spPr>
          <a:xfrm>
            <a:off x="4637171" y="1837844"/>
            <a:ext cx="2676644"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400" dirty="0"/>
              <a:t>Azure Container Service</a:t>
            </a:r>
          </a:p>
        </p:txBody>
      </p:sp>
      <p:pic>
        <p:nvPicPr>
          <p:cNvPr id="1044" name="Picture 20" descr="http://tctechcrunch2011.files.wordpress.com/2013/09/mesos_logo.png?w=300&amp;h=1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065" y="2088605"/>
            <a:ext cx="490859" cy="178345"/>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8508194" y="2173579"/>
            <a:ext cx="413119" cy="413119"/>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8508194" y="3493603"/>
            <a:ext cx="413119" cy="413119"/>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89566" y="2782894"/>
            <a:ext cx="224765" cy="209174"/>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228600" y="2751951"/>
            <a:ext cx="3179640" cy="276999"/>
          </a:xfrm>
          <a:prstGeom prst="rect">
            <a:avLst/>
          </a:prstGeom>
        </p:spPr>
        <p:txBody>
          <a:bodyPr wrap="square">
            <a:spAutoFit/>
          </a:bodyPr>
          <a:lstStyle/>
          <a:p>
            <a:r>
              <a:rPr lang="en-US" sz="1200" dirty="0"/>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48547" y="3844967"/>
            <a:ext cx="846484" cy="210676"/>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990600" y="4446603"/>
            <a:ext cx="2362345" cy="430887"/>
          </a:xfrm>
          <a:prstGeom prst="rect">
            <a:avLst/>
          </a:prstGeom>
        </p:spPr>
        <p:txBody>
          <a:bodyPr wrap="square">
            <a:spAutoFit/>
          </a:bodyPr>
          <a:lstStyle/>
          <a:p>
            <a:pPr marL="171450" indent="-171450">
              <a:buFont typeface="Arial" panose="020B0604020202020204" pitchFamily="34" charset="0"/>
              <a:buChar char="•"/>
            </a:pPr>
            <a:r>
              <a:rPr lang="en-US" sz="1100" dirty="0"/>
              <a:t>Docker Language Services</a:t>
            </a:r>
          </a:p>
          <a:p>
            <a:pPr marL="171450" indent="-171450">
              <a:buFont typeface="Arial" panose="020B0604020202020204" pitchFamily="34" charset="0"/>
              <a:buChar char="•"/>
            </a:pPr>
            <a:r>
              <a:rPr lang="en-US" sz="1100" dirty="0"/>
              <a:t>Docker Scaffolding w/</a:t>
            </a:r>
            <a:r>
              <a:rPr lang="en-US" sz="1100" dirty="0" err="1"/>
              <a:t>yo</a:t>
            </a:r>
            <a:r>
              <a:rPr lang="en-US" sz="1100" dirty="0"/>
              <a:t> docker</a:t>
            </a:r>
          </a:p>
        </p:txBody>
      </p:sp>
      <p:pic>
        <p:nvPicPr>
          <p:cNvPr id="1048" name="Picture 24" descr="http://upload.wikimedia.org/wikipedia/commons/7/79/Docker_(container_engine)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231" y="119449"/>
            <a:ext cx="889885" cy="21268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1651310" y="56883"/>
            <a:ext cx="1320489" cy="335202"/>
          </a:xfrm>
          <a:prstGeom prst="rect">
            <a:avLst/>
          </a:prstGeom>
        </p:spPr>
        <p:txBody>
          <a:bodyPr wrap="none">
            <a:spAutoFit/>
          </a:bodyPr>
          <a:lstStyle/>
          <a:p>
            <a:r>
              <a:rPr lang="en-US" sz="1600" dirty="0">
                <a:solidFill>
                  <a:srgbClr val="3B5059"/>
                </a:solidFill>
              </a:rPr>
              <a:t>public registry</a:t>
            </a:r>
          </a:p>
        </p:txBody>
      </p:sp>
      <p:sp>
        <p:nvSpPr>
          <p:cNvPr id="246" name="Rectangle 245"/>
          <p:cNvSpPr/>
          <p:nvPr/>
        </p:nvSpPr>
        <p:spPr>
          <a:xfrm>
            <a:off x="1121809" y="437004"/>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Picture 26" descr="http://www.andrewkeir.com/wp-content/uploads/windows-8-logo-excerp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1176674" y="498163"/>
            <a:ext cx="251758" cy="239170"/>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1520084" y="434617"/>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p:cNvSpPr/>
          <p:nvPr/>
        </p:nvSpPr>
        <p:spPr>
          <a:xfrm>
            <a:off x="1465219" y="526047"/>
            <a:ext cx="463589" cy="169277"/>
          </a:xfrm>
          <a:prstGeom prst="rect">
            <a:avLst/>
          </a:prstGeom>
        </p:spPr>
        <p:txBody>
          <a:bodyPr wrap="none">
            <a:spAutoFit/>
          </a:bodyPr>
          <a:lstStyle/>
          <a:p>
            <a:pPr algn="ctr"/>
            <a:r>
              <a:rPr lang="en-US" sz="500" b="1" dirty="0">
                <a:solidFill>
                  <a:srgbClr val="FFFFFF"/>
                </a:solidFill>
                <a:latin typeface="wf_segoe-ui_light"/>
              </a:rPr>
              <a:t>ASP.NET</a:t>
            </a:r>
            <a:endParaRPr lang="en-US" sz="500" b="1" i="0" dirty="0">
              <a:solidFill>
                <a:srgbClr val="FFFFFF"/>
              </a:solidFill>
              <a:effectLst/>
              <a:latin typeface="wf_segoe-ui_light"/>
            </a:endParaRPr>
          </a:p>
        </p:txBody>
      </p:sp>
      <p:pic>
        <p:nvPicPr>
          <p:cNvPr id="2059" name="Picture 20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110" y="499110"/>
            <a:ext cx="192310" cy="225772"/>
          </a:xfrm>
          <a:prstGeom prst="rect">
            <a:avLst/>
          </a:prstGeom>
        </p:spPr>
      </p:pic>
      <p:pic>
        <p:nvPicPr>
          <p:cNvPr id="2060" name="Picture 20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41261" y="4855769"/>
            <a:ext cx="487093" cy="291220"/>
          </a:xfrm>
          <a:prstGeom prst="rect">
            <a:avLst/>
          </a:prstGeom>
        </p:spPr>
      </p:pic>
    </p:spTree>
    <p:extLst>
      <p:ext uri="{BB962C8B-B14F-4D97-AF65-F5344CB8AC3E}">
        <p14:creationId xmlns:p14="http://schemas.microsoft.com/office/powerpoint/2010/main" val="17857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a:xfrm>
            <a:off x="201930" y="1276350"/>
            <a:ext cx="4674870" cy="1514126"/>
          </a:xfrm>
        </p:spPr>
        <p:txBody>
          <a:bodyPr>
            <a:noAutofit/>
          </a:bodyPr>
          <a:lstStyle/>
          <a:p>
            <a:pPr marL="457200" indent="-457200">
              <a:buFont typeface="Arial" panose="020B0604020202020204" pitchFamily="34" charset="0"/>
              <a:buChar char="•"/>
            </a:pPr>
            <a:r>
              <a:rPr lang="en-US" sz="2400" dirty="0"/>
              <a:t>Scaffolds docker assets</a:t>
            </a:r>
          </a:p>
          <a:p>
            <a:pPr marL="571500" lvl="1" indent="-168275">
              <a:buFont typeface="Arial" panose="020B0604020202020204" pitchFamily="34" charset="0"/>
              <a:buChar char="•"/>
              <a:tabLst>
                <a:tab pos="914400" algn="l"/>
              </a:tabLst>
            </a:pPr>
            <a:r>
              <a:rPr lang="en-US" sz="1400" dirty="0"/>
              <a:t>Dockerfile, docker-</a:t>
            </a:r>
            <a:r>
              <a:rPr lang="en-US" sz="1400" dirty="0" err="1"/>
              <a:t>compose.yml</a:t>
            </a:r>
            <a:r>
              <a:rPr lang="en-US" sz="1400" dirty="0"/>
              <a:t>, DockerTask.ps1</a:t>
            </a:r>
          </a:p>
          <a:p>
            <a:pPr marL="457200" indent="-457200">
              <a:buFont typeface="Arial" panose="020B0604020202020204" pitchFamily="34" charset="0"/>
              <a:buChar char="•"/>
            </a:pPr>
            <a:r>
              <a:rPr lang="en-US" sz="2400" dirty="0"/>
              <a:t>Run and Test your code in a docker container</a:t>
            </a:r>
          </a:p>
          <a:p>
            <a:pPr marL="571500" lvl="1" indent="-114300">
              <a:buFont typeface="Arial" panose="020B0604020202020204" pitchFamily="34" charset="0"/>
              <a:buChar char="•"/>
            </a:pPr>
            <a:r>
              <a:rPr lang="en-US" sz="1400" dirty="0"/>
              <a:t>Linux today, Windows Nano coming soon</a:t>
            </a:r>
          </a:p>
          <a:p>
            <a:pPr marL="457200" indent="-457200">
              <a:buFont typeface="Arial" panose="020B0604020202020204" pitchFamily="34" charset="0"/>
              <a:buChar char="•"/>
            </a:pPr>
            <a:r>
              <a:rPr lang="en-US" sz="2400" dirty="0"/>
              <a:t>Edit &amp; Refresh of code</a:t>
            </a:r>
          </a:p>
          <a:p>
            <a:pPr marL="457200" indent="-457200">
              <a:buFont typeface="Arial" panose="020B0604020202020204" pitchFamily="34" charset="0"/>
              <a:buChar char="•"/>
            </a:pPr>
            <a:r>
              <a:rPr lang="en-US" sz="2400" dirty="0"/>
              <a:t>Enable F5 – Start Debugging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123950"/>
            <a:ext cx="5100066" cy="254737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19400" y="3923935"/>
            <a:ext cx="2495238" cy="9188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162" y="3690374"/>
            <a:ext cx="790476" cy="257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6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267997"/>
            <a:ext cx="1295400" cy="8048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643"/>
            <a:ext cx="9142857" cy="514285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44379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a:t>
            </a:r>
          </a:p>
        </p:txBody>
      </p:sp>
      <p:sp>
        <p:nvSpPr>
          <p:cNvPr id="3" name="Tex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Docker “Steps” to aide in your build, validate, push scenarios</a:t>
            </a:r>
          </a:p>
          <a:p>
            <a:pPr marL="457200" indent="-457200">
              <a:buFont typeface="Arial" panose="020B0604020202020204" pitchFamily="34" charset="0"/>
              <a:buChar char="•"/>
            </a:pPr>
            <a:r>
              <a:rPr lang="en-US" dirty="0"/>
              <a:t>Integrated with:</a:t>
            </a:r>
          </a:p>
          <a:p>
            <a:pPr marL="878261" lvl="2" indent="-457200"/>
            <a:r>
              <a:rPr lang="en-US" dirty="0"/>
              <a:t>GitHub for SCC</a:t>
            </a:r>
          </a:p>
          <a:p>
            <a:pPr marL="878261" lvl="2" indent="-457200"/>
            <a:r>
              <a:rPr lang="en-US" dirty="0"/>
              <a:t>Jenkins for CI/CD</a:t>
            </a:r>
          </a:p>
        </p:txBody>
      </p:sp>
    </p:spTree>
    <p:extLst>
      <p:ext uri="{BB962C8B-B14F-4D97-AF65-F5344CB8AC3E}">
        <p14:creationId xmlns:p14="http://schemas.microsoft.com/office/powerpoint/2010/main" val="371235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536"/>
            <a:ext cx="9149030" cy="47860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7" y="1157464"/>
            <a:ext cx="7761905" cy="2828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1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Azure Container Service</a:t>
            </a:r>
            <a:br>
              <a:rPr lang="en-US" dirty="0"/>
            </a:br>
            <a:r>
              <a:rPr lang="en-US" sz="2059" dirty="0"/>
              <a:t>A platform for reliable, </a:t>
            </a:r>
            <a:r>
              <a:rPr lang="en-US" sz="2059" dirty="0" err="1"/>
              <a:t>hyperscale</a:t>
            </a:r>
            <a:r>
              <a:rPr lang="en-US" sz="2059" dirty="0"/>
              <a:t>, container-based applications</a:t>
            </a:r>
          </a:p>
        </p:txBody>
      </p:sp>
      <p:sp>
        <p:nvSpPr>
          <p:cNvPr id="356" name="Right Arrow 355"/>
          <p:cNvSpPr/>
          <p:nvPr/>
        </p:nvSpPr>
        <p:spPr>
          <a:xfrm rot="5400000">
            <a:off x="1183660" y="2641825"/>
            <a:ext cx="491541" cy="56030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7" name="Right Arrow 356"/>
          <p:cNvSpPr/>
          <p:nvPr/>
        </p:nvSpPr>
        <p:spPr>
          <a:xfrm rot="5400000">
            <a:off x="4178750" y="2620347"/>
            <a:ext cx="519440" cy="59293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8" name="Right Arrow 357"/>
          <p:cNvSpPr/>
          <p:nvPr/>
        </p:nvSpPr>
        <p:spPr>
          <a:xfrm rot="5400000">
            <a:off x="7461788" y="2639602"/>
            <a:ext cx="491003" cy="546192"/>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5" name="Hexagon 654"/>
          <p:cNvSpPr/>
          <p:nvPr/>
        </p:nvSpPr>
        <p:spPr>
          <a:xfrm>
            <a:off x="39253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6" name="Hexagon 655"/>
          <p:cNvSpPr/>
          <p:nvPr/>
        </p:nvSpPr>
        <p:spPr>
          <a:xfrm>
            <a:off x="73003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7" name="Hexagon 656"/>
          <p:cNvSpPr/>
          <p:nvPr/>
        </p:nvSpPr>
        <p:spPr>
          <a:xfrm>
            <a:off x="1069362"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8" name="Hexagon 657"/>
          <p:cNvSpPr/>
          <p:nvPr/>
        </p:nvSpPr>
        <p:spPr>
          <a:xfrm>
            <a:off x="140685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9" name="Hexagon 658"/>
          <p:cNvSpPr/>
          <p:nvPr/>
        </p:nvSpPr>
        <p:spPr>
          <a:xfrm>
            <a:off x="1747057"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0" name="Hexagon 659"/>
          <p:cNvSpPr/>
          <p:nvPr/>
        </p:nvSpPr>
        <p:spPr>
          <a:xfrm>
            <a:off x="2081854"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1" name="Hexagon 660"/>
          <p:cNvSpPr/>
          <p:nvPr/>
        </p:nvSpPr>
        <p:spPr>
          <a:xfrm>
            <a:off x="2418480"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2" name="Hexagon 661"/>
          <p:cNvSpPr/>
          <p:nvPr/>
        </p:nvSpPr>
        <p:spPr>
          <a:xfrm>
            <a:off x="276258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3" name="Hexagon 662"/>
          <p:cNvSpPr/>
          <p:nvPr/>
        </p:nvSpPr>
        <p:spPr>
          <a:xfrm>
            <a:off x="3102169"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4" name="Hexagon 663"/>
          <p:cNvSpPr/>
          <p:nvPr/>
        </p:nvSpPr>
        <p:spPr>
          <a:xfrm>
            <a:off x="343966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5" name="Hexagon 664"/>
          <p:cNvSpPr/>
          <p:nvPr/>
        </p:nvSpPr>
        <p:spPr>
          <a:xfrm>
            <a:off x="377899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6" name="Hexagon 665"/>
          <p:cNvSpPr/>
          <p:nvPr/>
        </p:nvSpPr>
        <p:spPr>
          <a:xfrm>
            <a:off x="4116490"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7" name="Hexagon 666"/>
          <p:cNvSpPr/>
          <p:nvPr/>
        </p:nvSpPr>
        <p:spPr>
          <a:xfrm>
            <a:off x="445398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8" name="Hexagon 667"/>
          <p:cNvSpPr/>
          <p:nvPr/>
        </p:nvSpPr>
        <p:spPr>
          <a:xfrm>
            <a:off x="479361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9" name="Hexagon 668"/>
          <p:cNvSpPr/>
          <p:nvPr/>
        </p:nvSpPr>
        <p:spPr>
          <a:xfrm>
            <a:off x="5132938"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0" name="Hexagon 669"/>
          <p:cNvSpPr/>
          <p:nvPr/>
        </p:nvSpPr>
        <p:spPr>
          <a:xfrm>
            <a:off x="5470435"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1" name="Hexagon 670"/>
          <p:cNvSpPr/>
          <p:nvPr/>
        </p:nvSpPr>
        <p:spPr>
          <a:xfrm>
            <a:off x="5811814"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2" name="Hexagon 671"/>
          <p:cNvSpPr/>
          <p:nvPr/>
        </p:nvSpPr>
        <p:spPr>
          <a:xfrm>
            <a:off x="6149658"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3" name="Hexagon 672"/>
          <p:cNvSpPr/>
          <p:nvPr/>
        </p:nvSpPr>
        <p:spPr>
          <a:xfrm>
            <a:off x="6483012"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4" name="Hexagon 673"/>
          <p:cNvSpPr/>
          <p:nvPr/>
        </p:nvSpPr>
        <p:spPr>
          <a:xfrm>
            <a:off x="6820509"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5" name="Hexagon 674"/>
          <p:cNvSpPr/>
          <p:nvPr/>
        </p:nvSpPr>
        <p:spPr>
          <a:xfrm>
            <a:off x="715899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6" name="Hexagon 675"/>
          <p:cNvSpPr/>
          <p:nvPr/>
        </p:nvSpPr>
        <p:spPr>
          <a:xfrm>
            <a:off x="749861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7" name="Hexagon 676"/>
          <p:cNvSpPr/>
          <p:nvPr/>
        </p:nvSpPr>
        <p:spPr>
          <a:xfrm>
            <a:off x="783524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8" name="Hexagon 677"/>
          <p:cNvSpPr/>
          <p:nvPr/>
        </p:nvSpPr>
        <p:spPr>
          <a:xfrm>
            <a:off x="817486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9" name="Rectangle 678"/>
          <p:cNvSpPr/>
          <p:nvPr/>
        </p:nvSpPr>
        <p:spPr>
          <a:xfrm>
            <a:off x="392539" y="1868803"/>
            <a:ext cx="8151225" cy="839243"/>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b="1" kern="0">
              <a:solidFill>
                <a:srgbClr val="FFFFFF"/>
              </a:solidFill>
              <a:latin typeface="Calibri" panose="020F0502020204030204"/>
            </a:endParaRPr>
          </a:p>
        </p:txBody>
      </p:sp>
      <p:sp>
        <p:nvSpPr>
          <p:cNvPr id="680" name="TextBox 679"/>
          <p:cNvSpPr txBox="1"/>
          <p:nvPr/>
        </p:nvSpPr>
        <p:spPr>
          <a:xfrm>
            <a:off x="3065297" y="1843584"/>
            <a:ext cx="2861360" cy="409215"/>
          </a:xfrm>
          <a:prstGeom prst="rect">
            <a:avLst/>
          </a:prstGeom>
          <a:noFill/>
        </p:spPr>
        <p:txBody>
          <a:bodyPr wrap="square" rtlCol="0">
            <a:spAutoFit/>
          </a:bodyPr>
          <a:lstStyle/>
          <a:p>
            <a:pPr defTabSz="672290"/>
            <a:r>
              <a:rPr lang="en-US" sz="2059" b="1" dirty="0">
                <a:solidFill>
                  <a:srgbClr val="FFFFFF"/>
                </a:solidFill>
                <a:latin typeface="Segoe UI Light"/>
              </a:rPr>
              <a:t>Azure Container Service</a:t>
            </a:r>
          </a:p>
        </p:txBody>
      </p:sp>
      <p:sp>
        <p:nvSpPr>
          <p:cNvPr id="689" name="TextBox 688"/>
          <p:cNvSpPr txBox="1"/>
          <p:nvPr/>
        </p:nvSpPr>
        <p:spPr>
          <a:xfrm>
            <a:off x="7481125" y="2112683"/>
            <a:ext cx="1062639" cy="228076"/>
          </a:xfrm>
          <a:prstGeom prst="rect">
            <a:avLst/>
          </a:prstGeom>
          <a:noFill/>
        </p:spPr>
        <p:txBody>
          <a:bodyPr wrap="square" rtlCol="0">
            <a:spAutoFit/>
          </a:bodyPr>
          <a:lstStyle/>
          <a:p>
            <a:pPr defTabSz="672290"/>
            <a:r>
              <a:rPr lang="en-US" sz="882" b="1" dirty="0">
                <a:solidFill>
                  <a:srgbClr val="FFFFFF"/>
                </a:solidFill>
                <a:latin typeface="Segoe UI Light"/>
              </a:rPr>
              <a:t>High Availability</a:t>
            </a:r>
          </a:p>
        </p:txBody>
      </p:sp>
      <p:sp>
        <p:nvSpPr>
          <p:cNvPr id="690" name="TextBox 689"/>
          <p:cNvSpPr txBox="1"/>
          <p:nvPr/>
        </p:nvSpPr>
        <p:spPr>
          <a:xfrm>
            <a:off x="2471738" y="2168467"/>
            <a:ext cx="870074" cy="228076"/>
          </a:xfrm>
          <a:prstGeom prst="rect">
            <a:avLst/>
          </a:prstGeom>
          <a:noFill/>
        </p:spPr>
        <p:txBody>
          <a:bodyPr wrap="square" rtlCol="0">
            <a:spAutoFit/>
          </a:bodyPr>
          <a:lstStyle/>
          <a:p>
            <a:pPr defTabSz="672290"/>
            <a:r>
              <a:rPr lang="en-US" sz="882" b="1" dirty="0">
                <a:solidFill>
                  <a:srgbClr val="FFFFFF"/>
                </a:solidFill>
                <a:latin typeface="Segoe UI Light"/>
              </a:rPr>
              <a:t>Hyper-Scale</a:t>
            </a:r>
          </a:p>
        </p:txBody>
      </p:sp>
      <p:grpSp>
        <p:nvGrpSpPr>
          <p:cNvPr id="5" name="Group 4"/>
          <p:cNvGrpSpPr/>
          <p:nvPr/>
        </p:nvGrpSpPr>
        <p:grpSpPr>
          <a:xfrm>
            <a:off x="393022" y="1360460"/>
            <a:ext cx="8150742" cy="481521"/>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2"/>
              <a:ext cx="2784225" cy="556561"/>
            </a:xfrm>
            <a:prstGeom prst="rect">
              <a:avLst/>
            </a:prstGeom>
            <a:noFill/>
          </p:spPr>
          <p:txBody>
            <a:bodyPr wrap="square" rtlCol="0">
              <a:spAutoFit/>
            </a:bodyPr>
            <a:lstStyle/>
            <a:p>
              <a:pPr defTabSz="672290"/>
              <a:r>
                <a:rPr lang="en-US" sz="2059" dirty="0" err="1">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dirty="0">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7" name="TextBox 696"/>
          <p:cNvSpPr txBox="1"/>
          <p:nvPr/>
        </p:nvSpPr>
        <p:spPr>
          <a:xfrm>
            <a:off x="5764873" y="2009192"/>
            <a:ext cx="984680" cy="363818"/>
          </a:xfrm>
          <a:prstGeom prst="rect">
            <a:avLst/>
          </a:prstGeom>
          <a:noFill/>
        </p:spPr>
        <p:txBody>
          <a:bodyPr wrap="square" rtlCol="0">
            <a:spAutoFit/>
          </a:bodyPr>
          <a:lstStyle/>
          <a:p>
            <a:pPr algn="ctr" defTabSz="672290"/>
            <a:r>
              <a:rPr lang="en-US" sz="882" b="1" dirty="0">
                <a:solidFill>
                  <a:srgbClr val="FFFFFF"/>
                </a:solidFill>
                <a:latin typeface="Segoe UI Light"/>
              </a:rPr>
              <a:t>Container hosts as cattle</a:t>
            </a:r>
          </a:p>
        </p:txBody>
      </p:sp>
      <p:sp>
        <p:nvSpPr>
          <p:cNvPr id="700" name="TextBox 699"/>
          <p:cNvSpPr txBox="1"/>
          <p:nvPr/>
        </p:nvSpPr>
        <p:spPr>
          <a:xfrm>
            <a:off x="546793" y="1906798"/>
            <a:ext cx="870074" cy="499560"/>
          </a:xfrm>
          <a:prstGeom prst="rect">
            <a:avLst/>
          </a:prstGeom>
          <a:noFill/>
        </p:spPr>
        <p:txBody>
          <a:bodyPr wrap="square" rtlCol="0">
            <a:spAutoFit/>
          </a:bodyPr>
          <a:lstStyle/>
          <a:p>
            <a:pPr algn="ctr" defTabSz="672290"/>
            <a:r>
              <a:rPr lang="en-US" sz="882" b="1" dirty="0">
                <a:solidFill>
                  <a:srgbClr val="FFFFFF"/>
                </a:solidFill>
                <a:latin typeface="Segoe UI Light"/>
              </a:rPr>
              <a:t>Flexible programming models</a:t>
            </a:r>
          </a:p>
        </p:txBody>
      </p:sp>
      <p:grpSp>
        <p:nvGrpSpPr>
          <p:cNvPr id="2" name="Group 1"/>
          <p:cNvGrpSpPr/>
          <p:nvPr/>
        </p:nvGrpSpPr>
        <p:grpSpPr>
          <a:xfrm>
            <a:off x="658853" y="3161476"/>
            <a:ext cx="1693636" cy="1351091"/>
            <a:chOff x="896085" y="4299331"/>
            <a:chExt cx="2303462" cy="1837577"/>
          </a:xfrm>
        </p:grpSpPr>
        <p:sp>
          <p:nvSpPr>
            <p:cNvPr id="725" name="TextBox 724"/>
            <p:cNvSpPr txBox="1"/>
            <p:nvPr/>
          </p:nvSpPr>
          <p:spPr bwMode="auto">
            <a:xfrm>
              <a:off x="1405672" y="5509006"/>
              <a:ext cx="1284287"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grpSp>
        <p:nvGrpSpPr>
          <p:cNvPr id="729" name="Group 728"/>
          <p:cNvGrpSpPr>
            <a:grpSpLocks/>
          </p:cNvGrpSpPr>
          <p:nvPr/>
        </p:nvGrpSpPr>
        <p:grpSpPr bwMode="auto">
          <a:xfrm>
            <a:off x="3601889" y="3061576"/>
            <a:ext cx="1886228" cy="1504255"/>
            <a:chOff x="4935683" y="4831160"/>
            <a:chExt cx="2564826" cy="2046537"/>
          </a:xfrm>
        </p:grpSpPr>
        <p:sp>
          <p:nvSpPr>
            <p:cNvPr id="730" name="TextBox 729"/>
            <p:cNvSpPr txBox="1"/>
            <p:nvPr/>
          </p:nvSpPr>
          <p:spPr>
            <a:xfrm>
              <a:off x="4935683" y="6249597"/>
              <a:ext cx="2564826" cy="628100"/>
            </a:xfrm>
            <a:prstGeom prst="rect">
              <a:avLst/>
            </a:prstGeom>
            <a:noFill/>
          </p:spPr>
          <p:txBody>
            <a:bodyPr lIns="134464" tIns="107571" rIns="134464" bIns="107571">
              <a:spAutoFit/>
            </a:bodyPr>
            <a:lstStyle/>
            <a:p>
              <a:pPr algn="ctr" defTabSz="685775">
                <a:lnSpc>
                  <a:spcPct val="90000"/>
                </a:lnSpc>
                <a:spcAft>
                  <a:spcPts val="441"/>
                </a:spcAft>
                <a:defRPr/>
              </a:pPr>
              <a:r>
                <a:rPr lang="en-US" sz="1765" kern="0" dirty="0">
                  <a:solidFill>
                    <a:prstClr val="black"/>
                  </a:solidFill>
                  <a:latin typeface="Segoe UI"/>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grpSp>
      </p:grpSp>
      <p:grpSp>
        <p:nvGrpSpPr>
          <p:cNvPr id="4" name="Group 3"/>
          <p:cNvGrpSpPr/>
          <p:nvPr/>
        </p:nvGrpSpPr>
        <p:grpSpPr>
          <a:xfrm>
            <a:off x="6648193" y="3245139"/>
            <a:ext cx="1693636" cy="1340586"/>
            <a:chOff x="9042003" y="4413119"/>
            <a:chExt cx="2303462" cy="1823291"/>
          </a:xfrm>
        </p:grpSpPr>
        <p:sp>
          <p:nvSpPr>
            <p:cNvPr id="747" name="TextBox 746"/>
            <p:cNvSpPr txBox="1"/>
            <p:nvPr/>
          </p:nvSpPr>
          <p:spPr bwMode="auto">
            <a:xfrm>
              <a:off x="9118204" y="5608508"/>
              <a:ext cx="2151062"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sp>
        <p:nvSpPr>
          <p:cNvPr id="359" name="TextBox 358"/>
          <p:cNvSpPr txBox="1"/>
          <p:nvPr/>
        </p:nvSpPr>
        <p:spPr>
          <a:xfrm>
            <a:off x="1667351" y="1911922"/>
            <a:ext cx="870074" cy="363818"/>
          </a:xfrm>
          <a:prstGeom prst="rect">
            <a:avLst/>
          </a:prstGeom>
          <a:noFill/>
        </p:spPr>
        <p:txBody>
          <a:bodyPr wrap="square" rtlCol="0">
            <a:spAutoFit/>
          </a:bodyPr>
          <a:lstStyle/>
          <a:p>
            <a:pPr defTabSz="672290"/>
            <a:r>
              <a:rPr lang="en-US" sz="882" b="1" dirty="0">
                <a:solidFill>
                  <a:srgbClr val="FFFFFF"/>
                </a:solidFill>
                <a:latin typeface="Segoe UI Light"/>
              </a:rPr>
              <a:t>Open Source Orchestration</a:t>
            </a:r>
          </a:p>
        </p:txBody>
      </p:sp>
      <p:sp>
        <p:nvSpPr>
          <p:cNvPr id="360" name="TextBox 359"/>
          <p:cNvSpPr txBox="1"/>
          <p:nvPr/>
        </p:nvSpPr>
        <p:spPr>
          <a:xfrm>
            <a:off x="6704220" y="1882589"/>
            <a:ext cx="903079" cy="363818"/>
          </a:xfrm>
          <a:prstGeom prst="rect">
            <a:avLst/>
          </a:prstGeom>
          <a:noFill/>
        </p:spPr>
        <p:txBody>
          <a:bodyPr wrap="square" rtlCol="0">
            <a:spAutoFit/>
          </a:bodyPr>
          <a:lstStyle/>
          <a:p>
            <a:pPr defTabSz="672290"/>
            <a:r>
              <a:rPr lang="en-US" sz="882" b="1" dirty="0">
                <a:solidFill>
                  <a:srgbClr val="FFFFFF"/>
                </a:solidFill>
                <a:latin typeface="Segoe UI Light"/>
              </a:rPr>
              <a:t>Host cluster management</a:t>
            </a:r>
          </a:p>
        </p:txBody>
      </p:sp>
      <p:sp>
        <p:nvSpPr>
          <p:cNvPr id="361" name="Rectangle 360"/>
          <p:cNvSpPr/>
          <p:nvPr/>
        </p:nvSpPr>
        <p:spPr>
          <a:xfrm>
            <a:off x="562820" y="2360975"/>
            <a:ext cx="7778812" cy="250432"/>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672290">
              <a:defRPr/>
            </a:pPr>
            <a:endParaRPr lang="en-US" sz="1324" b="1" kern="0" dirty="0">
              <a:solidFill>
                <a:srgbClr val="FFFFFF"/>
              </a:solidFill>
              <a:latin typeface="Calibri" panose="020F0502020204030204"/>
            </a:endParaRPr>
          </a:p>
        </p:txBody>
      </p:sp>
      <p:sp>
        <p:nvSpPr>
          <p:cNvPr id="362" name="TextBox 361"/>
          <p:cNvSpPr txBox="1"/>
          <p:nvPr/>
        </p:nvSpPr>
        <p:spPr>
          <a:xfrm>
            <a:off x="2819400" y="2324609"/>
            <a:ext cx="3337005" cy="323165"/>
          </a:xfrm>
          <a:prstGeom prst="rect">
            <a:avLst/>
          </a:prstGeom>
          <a:noFill/>
        </p:spPr>
        <p:txBody>
          <a:bodyPr wrap="square" rtlCol="0">
            <a:spAutoFit/>
          </a:bodyPr>
          <a:lstStyle/>
          <a:p>
            <a:pPr defTabSz="672290"/>
            <a:r>
              <a:rPr lang="en-US" sz="1500" b="1" dirty="0">
                <a:solidFill>
                  <a:srgbClr val="FFFFFF"/>
                </a:solidFill>
                <a:latin typeface="Segoe UI Light"/>
              </a:rPr>
              <a:t>Open Source Container Management</a:t>
            </a:r>
          </a:p>
        </p:txBody>
      </p:sp>
      <p:sp>
        <p:nvSpPr>
          <p:cNvPr id="363" name="TextBox 362"/>
          <p:cNvSpPr txBox="1"/>
          <p:nvPr/>
        </p:nvSpPr>
        <p:spPr>
          <a:xfrm>
            <a:off x="591741" y="2370775"/>
            <a:ext cx="1035007" cy="230832"/>
          </a:xfrm>
          <a:prstGeom prst="rect">
            <a:avLst/>
          </a:prstGeom>
          <a:noFill/>
        </p:spPr>
        <p:txBody>
          <a:bodyPr wrap="square" rtlCol="0">
            <a:spAutoFit/>
          </a:bodyPr>
          <a:lstStyle/>
          <a:p>
            <a:pPr defTabSz="685800"/>
            <a:r>
              <a:rPr lang="en-US" sz="900" b="1" dirty="0">
                <a:solidFill>
                  <a:srgbClr val="FFFFFF"/>
                </a:solidFill>
                <a:latin typeface="Segoe UI Light"/>
              </a:rPr>
              <a:t>High Availability</a:t>
            </a:r>
          </a:p>
        </p:txBody>
      </p:sp>
      <p:sp>
        <p:nvSpPr>
          <p:cNvPr id="366" name="TextBox 365"/>
          <p:cNvSpPr txBox="1"/>
          <p:nvPr/>
        </p:nvSpPr>
        <p:spPr>
          <a:xfrm>
            <a:off x="1626749" y="2370775"/>
            <a:ext cx="806088" cy="230832"/>
          </a:xfrm>
          <a:prstGeom prst="rect">
            <a:avLst/>
          </a:prstGeom>
          <a:noFill/>
        </p:spPr>
        <p:txBody>
          <a:bodyPr wrap="square" rtlCol="0">
            <a:spAutoFit/>
          </a:bodyPr>
          <a:lstStyle/>
          <a:p>
            <a:pPr defTabSz="685800"/>
            <a:r>
              <a:rPr lang="en-US" sz="900" b="1" dirty="0">
                <a:solidFill>
                  <a:srgbClr val="FFFFFF"/>
                </a:solidFill>
                <a:latin typeface="Segoe UI Light"/>
              </a:rPr>
              <a:t>High Density</a:t>
            </a:r>
          </a:p>
        </p:txBody>
      </p:sp>
      <p:sp>
        <p:nvSpPr>
          <p:cNvPr id="367" name="TextBox 366"/>
          <p:cNvSpPr txBox="1"/>
          <p:nvPr/>
        </p:nvSpPr>
        <p:spPr>
          <a:xfrm>
            <a:off x="6139875" y="2313067"/>
            <a:ext cx="1019759" cy="346249"/>
          </a:xfrm>
          <a:prstGeom prst="rect">
            <a:avLst/>
          </a:prstGeom>
          <a:noFill/>
        </p:spPr>
        <p:txBody>
          <a:bodyPr wrap="square" rtlCol="0">
            <a:spAutoFit/>
          </a:bodyPr>
          <a:lstStyle/>
          <a:p>
            <a:pPr defTabSz="685800"/>
            <a:r>
              <a:rPr lang="en-US" sz="825" b="1" dirty="0">
                <a:solidFill>
                  <a:srgbClr val="FFFFFF"/>
                </a:solidFill>
                <a:latin typeface="Segoe UI Light"/>
              </a:rPr>
              <a:t>Placement Constraints</a:t>
            </a:r>
          </a:p>
        </p:txBody>
      </p:sp>
      <p:sp>
        <p:nvSpPr>
          <p:cNvPr id="368" name="TextBox 367"/>
          <p:cNvSpPr txBox="1"/>
          <p:nvPr/>
        </p:nvSpPr>
        <p:spPr>
          <a:xfrm>
            <a:off x="6734505" y="2313067"/>
            <a:ext cx="1004425" cy="346249"/>
          </a:xfrm>
          <a:prstGeom prst="rect">
            <a:avLst/>
          </a:prstGeom>
          <a:noFill/>
        </p:spPr>
        <p:txBody>
          <a:bodyPr wrap="square" rtlCol="0">
            <a:spAutoFit/>
          </a:bodyPr>
          <a:lstStyle/>
          <a:p>
            <a:pPr algn="ctr" defTabSz="685800"/>
            <a:r>
              <a:rPr lang="en-US" sz="825" b="1" dirty="0">
                <a:solidFill>
                  <a:srgbClr val="FFFFFF"/>
                </a:solidFill>
                <a:latin typeface="Segoe UI Light"/>
              </a:rPr>
              <a:t>Fast startup &amp; shutdown</a:t>
            </a:r>
          </a:p>
        </p:txBody>
      </p:sp>
      <p:sp>
        <p:nvSpPr>
          <p:cNvPr id="681" name="TextBox 680"/>
          <p:cNvSpPr txBox="1"/>
          <p:nvPr/>
        </p:nvSpPr>
        <p:spPr>
          <a:xfrm>
            <a:off x="7607732" y="2370775"/>
            <a:ext cx="1052919" cy="230832"/>
          </a:xfrm>
          <a:prstGeom prst="rect">
            <a:avLst/>
          </a:prstGeom>
          <a:noFill/>
        </p:spPr>
        <p:txBody>
          <a:bodyPr wrap="square" rtlCol="0">
            <a:spAutoFit/>
          </a:bodyPr>
          <a:lstStyle/>
          <a:p>
            <a:pPr defTabSz="685800"/>
            <a:r>
              <a:rPr lang="en-US" sz="900" b="1" dirty="0">
                <a:solidFill>
                  <a:srgbClr val="FFFFFF"/>
                </a:solidFill>
                <a:latin typeface="Segoe UI Light"/>
              </a:rPr>
              <a:t>Self-healing</a:t>
            </a:r>
          </a:p>
        </p:txBody>
      </p:sp>
    </p:spTree>
    <p:extLst>
      <p:ext uri="{BB962C8B-B14F-4D97-AF65-F5344CB8AC3E}">
        <p14:creationId xmlns:p14="http://schemas.microsoft.com/office/powerpoint/2010/main" val="29282110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154504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Containers: a first class ARM resource</a:t>
            </a:r>
          </a:p>
        </p:txBody>
      </p:sp>
      <p:sp>
        <p:nvSpPr>
          <p:cNvPr id="3" name="Text Placeholder 2"/>
          <p:cNvSpPr>
            <a:spLocks noGrp="1"/>
          </p:cNvSpPr>
          <p:nvPr>
            <p:ph type="body" sz="quarter" idx="10"/>
          </p:nvPr>
        </p:nvSpPr>
        <p:spPr>
          <a:xfrm>
            <a:off x="201930" y="891882"/>
            <a:ext cx="4033911" cy="4203908"/>
          </a:xfrm>
        </p:spPr>
        <p:txBody>
          <a:bodyPr/>
          <a:lstStyle/>
          <a:p>
            <a:r>
              <a:rPr lang="en-US" sz="2400" dirty="0"/>
              <a:t>New Resource Provider</a:t>
            </a:r>
          </a:p>
          <a:p>
            <a:pPr lvl="1"/>
            <a:r>
              <a:rPr lang="en-US" sz="1600" dirty="0"/>
              <a:t>Defines required resources</a:t>
            </a:r>
          </a:p>
          <a:p>
            <a:r>
              <a:rPr lang="en-US" sz="2400" dirty="0"/>
              <a:t>Layered approach</a:t>
            </a:r>
          </a:p>
          <a:p>
            <a:pPr lvl="1"/>
            <a:r>
              <a:rPr lang="en-US" sz="1600" dirty="0"/>
              <a:t>Agility to track innovation</a:t>
            </a:r>
          </a:p>
          <a:p>
            <a:r>
              <a:rPr lang="en-US" sz="2400" dirty="0"/>
              <a:t>Community defined</a:t>
            </a:r>
          </a:p>
          <a:p>
            <a:pPr lvl="1"/>
            <a:r>
              <a:rPr lang="en-US" sz="1600" dirty="0"/>
              <a:t>Open Source and Open APIs</a:t>
            </a:r>
          </a:p>
          <a:p>
            <a:pPr lvl="1"/>
            <a:r>
              <a:rPr lang="en-US" sz="1600" dirty="0"/>
              <a:t>Portability</a:t>
            </a:r>
          </a:p>
          <a:p>
            <a:r>
              <a:rPr lang="en-US" sz="2400" dirty="0"/>
              <a:t>Hosts become cattle</a:t>
            </a:r>
          </a:p>
          <a:p>
            <a:pPr lvl="1"/>
            <a:r>
              <a:rPr lang="en-US" sz="1600" dirty="0"/>
              <a:t>No need to manage them</a:t>
            </a:r>
          </a:p>
          <a:p>
            <a:r>
              <a:rPr lang="en-US" sz="2400" dirty="0"/>
              <a:t>Containers are pets or cattle</a:t>
            </a:r>
          </a:p>
          <a:p>
            <a:pPr lvl="1"/>
            <a:r>
              <a:rPr lang="en-US" sz="1600" dirty="0"/>
              <a:t>Depending on application</a:t>
            </a:r>
          </a:p>
        </p:txBody>
      </p:sp>
      <p:sp>
        <p:nvSpPr>
          <p:cNvPr id="7" name="Text Placeholder 6"/>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927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285750"/>
            <a:ext cx="8305800" cy="4648200"/>
          </a:xfrm>
        </p:spPr>
        <p:txBody>
          <a:bodyPr numCol="3">
            <a:normAutofit fontScale="85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Tree>
    <p:extLst>
      <p:ext uri="{BB962C8B-B14F-4D97-AF65-F5344CB8AC3E}">
        <p14:creationId xmlns:p14="http://schemas.microsoft.com/office/powerpoint/2010/main" val="134902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22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6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8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32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34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6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8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42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44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6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8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52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54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61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63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65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Coming Into Port</a:t>
            </a:r>
          </a:p>
        </p:txBody>
      </p:sp>
      <p:sp>
        <p:nvSpPr>
          <p:cNvPr id="4" name="Content Placeholder 3"/>
          <p:cNvSpPr>
            <a:spLocks noGrp="1"/>
          </p:cNvSpPr>
          <p:nvPr>
            <p:ph idx="1"/>
          </p:nvPr>
        </p:nvSpPr>
        <p:spPr/>
        <p:txBody>
          <a:bodyPr>
            <a:noAutofit/>
          </a:bodyPr>
          <a:lstStyle/>
          <a:p>
            <a:r>
              <a:rPr lang="en-US" sz="2400" dirty="0"/>
              <a:t>Learned a new vocabulary</a:t>
            </a:r>
          </a:p>
          <a:p>
            <a:r>
              <a:rPr lang="en-US" sz="2400" dirty="0"/>
              <a:t>Explored the Container Workflow</a:t>
            </a:r>
          </a:p>
          <a:p>
            <a:r>
              <a:rPr lang="en-US" sz="2400" dirty="0"/>
              <a:t>Container Architecture &amp; Deployment Differences </a:t>
            </a:r>
          </a:p>
          <a:p>
            <a:r>
              <a:rPr lang="en-US" sz="2400" dirty="0"/>
              <a:t>Explored some products to assist:</a:t>
            </a:r>
          </a:p>
          <a:p>
            <a:pPr lvl="1"/>
            <a:r>
              <a:rPr lang="en-US" sz="1800" dirty="0"/>
              <a:t>Docker Toolbox</a:t>
            </a:r>
          </a:p>
          <a:p>
            <a:pPr lvl="1"/>
            <a:r>
              <a:rPr lang="en-US" sz="1800" dirty="0"/>
              <a:t>Visual Studio</a:t>
            </a:r>
          </a:p>
          <a:p>
            <a:pPr lvl="1"/>
            <a:r>
              <a:rPr lang="en-US" sz="1800" dirty="0"/>
              <a:t>Visual Studio Team System</a:t>
            </a:r>
          </a:p>
          <a:p>
            <a:pPr lvl="1"/>
            <a:r>
              <a:rPr lang="en-US" sz="1800" dirty="0"/>
              <a:t>Azure Container Service</a:t>
            </a:r>
          </a:p>
          <a:p>
            <a:r>
              <a:rPr lang="en-US" sz="2400" dirty="0"/>
              <a:t>Had a little fun along the way</a:t>
            </a:r>
          </a:p>
        </p:txBody>
      </p:sp>
    </p:spTree>
    <p:extLst>
      <p:ext uri="{BB962C8B-B14F-4D97-AF65-F5344CB8AC3E}">
        <p14:creationId xmlns:p14="http://schemas.microsoft.com/office/powerpoint/2010/main" val="35719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983137"/>
            <a:ext cx="8027672" cy="3010055"/>
          </a:xfrm>
        </p:spPr>
        <p:txBody>
          <a:bodyPr/>
          <a:lstStyle/>
          <a:p>
            <a:pPr marL="0" indent="0">
              <a:buNone/>
            </a:pPr>
            <a:r>
              <a:rPr lang="en-US" sz="2400" dirty="0">
                <a:hlinkClick r:id="rId3" action="ppaction://hlinkfile"/>
              </a:rPr>
              <a:t>aka.ms/</a:t>
            </a:r>
            <a:r>
              <a:rPr lang="en-US" sz="2400" dirty="0" err="1">
                <a:hlinkClick r:id="rId3" action="ppaction://hlinkfile"/>
              </a:rPr>
              <a:t>DockerToolsForVS</a:t>
            </a:r>
            <a:endParaRPr lang="en-US" sz="2400" dirty="0"/>
          </a:p>
          <a:p>
            <a:pPr marL="0" indent="0">
              <a:buNone/>
            </a:pPr>
            <a:r>
              <a:rPr lang="en-US" sz="2400" dirty="0">
                <a:hlinkClick r:id="rId4"/>
              </a:rPr>
              <a:t>aka.ms/</a:t>
            </a:r>
            <a:r>
              <a:rPr lang="en-US" sz="2400" dirty="0" err="1">
                <a:hlinkClick r:id="rId4"/>
              </a:rPr>
              <a:t>DockerToolsForVSCode</a:t>
            </a:r>
            <a:endParaRPr lang="en-US" sz="2400" dirty="0"/>
          </a:p>
          <a:p>
            <a:pPr marL="0" indent="0">
              <a:buNone/>
            </a:pPr>
            <a:r>
              <a:rPr lang="en-US" sz="2400" dirty="0">
                <a:hlinkClick r:id="rId5"/>
              </a:rPr>
              <a:t>aka.ms/</a:t>
            </a:r>
            <a:r>
              <a:rPr lang="en-US" sz="2400" dirty="0" err="1">
                <a:hlinkClick r:id="rId5"/>
              </a:rPr>
              <a:t>yodocker</a:t>
            </a:r>
            <a:endParaRPr lang="en-US" sz="2400" dirty="0"/>
          </a:p>
          <a:p>
            <a:pPr marL="0" indent="0">
              <a:buNone/>
            </a:pPr>
            <a:r>
              <a:rPr lang="en-US" sz="2400" dirty="0">
                <a:hlinkClick r:id="rId6"/>
              </a:rPr>
              <a:t>aka.ms/</a:t>
            </a:r>
            <a:r>
              <a:rPr lang="en-US" sz="2400" dirty="0" err="1">
                <a:hlinkClick r:id="rId6"/>
              </a:rPr>
              <a:t>AzureContainerService</a:t>
            </a:r>
            <a:endParaRPr lang="en-US" sz="2400" dirty="0"/>
          </a:p>
          <a:p>
            <a:pPr marL="0" indent="0">
              <a:buNone/>
            </a:pPr>
            <a:r>
              <a:rPr lang="en-US" sz="2400" dirty="0">
                <a:hlinkClick r:id="rId7" action="ppaction://hlinkfile"/>
              </a:rPr>
              <a:t>aka.ms/</a:t>
            </a:r>
            <a:r>
              <a:rPr lang="en-US" sz="2400" dirty="0" err="1">
                <a:hlinkClick r:id="rId7" action="ppaction://hlinkfile"/>
              </a:rPr>
              <a:t>WindowsContainers</a:t>
            </a:r>
            <a:endParaRPr lang="en-US" sz="2400" dirty="0"/>
          </a:p>
          <a:p>
            <a:pPr marL="0" indent="0">
              <a:buNone/>
            </a:pPr>
            <a:r>
              <a:rPr lang="en-US" sz="2400" dirty="0">
                <a:hlinkClick r:id="rId8"/>
              </a:rPr>
              <a:t>github.com/</a:t>
            </a:r>
            <a:r>
              <a:rPr lang="en-US" sz="2400" dirty="0" err="1">
                <a:hlinkClick r:id="rId8"/>
              </a:rPr>
              <a:t>SteveLasker</a:t>
            </a:r>
            <a:r>
              <a:rPr lang="en-US" sz="2400" dirty="0">
                <a:hlinkClick r:id="rId8"/>
              </a:rPr>
              <a:t>/Presentations/VSLive2016</a:t>
            </a:r>
            <a:endParaRPr lang="en-US" sz="1400" dirty="0"/>
          </a:p>
          <a:p>
            <a:pPr marL="0" indent="0">
              <a:buNone/>
            </a:pPr>
            <a:r>
              <a:rPr lang="en-US" sz="1600" dirty="0">
                <a:hlinkClick r:id="rId9"/>
              </a:rPr>
              <a:t>https://github.com/CrosbyMichael/DockerUI</a:t>
            </a:r>
            <a:r>
              <a:rPr lang="en-US" sz="1600" dirty="0"/>
              <a:t> </a:t>
            </a:r>
          </a:p>
        </p:txBody>
      </p:sp>
      <p:sp>
        <p:nvSpPr>
          <p:cNvPr id="2" name="Title 1"/>
          <p:cNvSpPr>
            <a:spLocks noGrp="1"/>
          </p:cNvSpPr>
          <p:nvPr>
            <p:ph type="title"/>
          </p:nvPr>
        </p:nvSpPr>
        <p:spPr/>
        <p:txBody>
          <a:bodyPr/>
          <a:lstStyle/>
          <a:p>
            <a:r>
              <a:rPr lang="en-US" dirty="0"/>
              <a:t>References:</a:t>
            </a:r>
          </a:p>
        </p:txBody>
      </p:sp>
      <p:sp>
        <p:nvSpPr>
          <p:cNvPr id="6" name="Rectangle 5"/>
          <p:cNvSpPr/>
          <p:nvPr/>
        </p:nvSpPr>
        <p:spPr>
          <a:xfrm>
            <a:off x="482062" y="4140494"/>
            <a:ext cx="2854921" cy="907428"/>
          </a:xfrm>
          <a:prstGeom prst="rect">
            <a:avLst/>
          </a:prstGeom>
        </p:spPr>
        <p:txBody>
          <a:bodyPr wrap="square">
            <a:spAutoFit/>
          </a:bodyPr>
          <a:lstStyle/>
          <a:p>
            <a:r>
              <a:rPr lang="en-US" sz="1324" b="1" dirty="0">
                <a:solidFill>
                  <a:schemeClr val="bg1"/>
                </a:solidFill>
              </a:rPr>
              <a:t>Steve Lasker</a:t>
            </a:r>
          </a:p>
          <a:p>
            <a:r>
              <a:rPr lang="en-US" sz="1324" dirty="0">
                <a:solidFill>
                  <a:schemeClr val="bg1"/>
                </a:solidFill>
              </a:rPr>
              <a:t>@</a:t>
            </a:r>
            <a:r>
              <a:rPr lang="en-US" sz="1324" dirty="0" err="1">
                <a:solidFill>
                  <a:schemeClr val="bg1"/>
                </a:solidFill>
              </a:rPr>
              <a:t>SteveLasker</a:t>
            </a:r>
            <a:endParaRPr lang="en-US" sz="1324" dirty="0">
              <a:solidFill>
                <a:schemeClr val="bg1"/>
              </a:solidFill>
            </a:endParaRPr>
          </a:p>
          <a:p>
            <a:r>
              <a:rPr lang="en-US" sz="1324" dirty="0">
                <a:hlinkClick r:id="rId10"/>
              </a:rPr>
              <a:t>blogs.msdn.com/</a:t>
            </a:r>
            <a:r>
              <a:rPr lang="en-US" sz="1324" dirty="0" err="1">
                <a:hlinkClick r:id="rId10"/>
              </a:rPr>
              <a:t>SteveLasker</a:t>
            </a:r>
            <a:r>
              <a:rPr lang="en-US" sz="1324" dirty="0"/>
              <a:t> </a:t>
            </a:r>
          </a:p>
          <a:p>
            <a:r>
              <a:rPr lang="en-US" sz="1324" dirty="0">
                <a:hlinkClick r:id="rId11"/>
              </a:rPr>
              <a:t>Steve.Lasker@Microsoft.com</a:t>
            </a:r>
            <a:endParaRPr lang="en-US" sz="1324" dirty="0"/>
          </a:p>
        </p:txBody>
      </p:sp>
      <p:pic>
        <p:nvPicPr>
          <p:cNvPr id="7" name="Picture 4" descr="http://farm8.staticflickr.com/7063/6948367990_71774d62a0_z.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9890" y="3993192"/>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o.aolcdn.com/dims-shared/dims3/GLOB/crop/425x248%2B8%2B50/thumbnail/141%25/http:/www.blogcdn.com/www.pawnation.com/media/2012/10/screen-shot-2012-10-25-at-3.00.52-p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86600" y="3993192"/>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28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846666"/>
            <a:ext cx="8305800" cy="4087283"/>
          </a:xfrm>
        </p:spPr>
        <p:txBody>
          <a:bodyPr numCol="3">
            <a:normAutofit fontScale="70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
        <p:nvSpPr>
          <p:cNvPr id="3" name="Title 1"/>
          <p:cNvSpPr txBox="1">
            <a:spLocks/>
          </p:cNvSpPr>
          <p:nvPr/>
        </p:nvSpPr>
        <p:spPr>
          <a:xfrm>
            <a:off x="448733" y="-1058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a:t>Container Lingua Franca	</a:t>
            </a:r>
            <a:endParaRPr lang="en-US" dirty="0"/>
          </a:p>
        </p:txBody>
      </p:sp>
    </p:spTree>
    <p:extLst>
      <p:ext uri="{BB962C8B-B14F-4D97-AF65-F5344CB8AC3E}">
        <p14:creationId xmlns:p14="http://schemas.microsoft.com/office/powerpoint/2010/main" val="31025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28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2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34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36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38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2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44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46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48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55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57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59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Picture 6" descr="http://o.aolcdn.com/dims-shared/dims3/GLOB/crop/425x248%2B8%2B50/thumbnail/141%25/http:/www.blogcdn.com/www.pawnation.com/media/2012/10/screen-shot-2012-10-25-at-3.00.5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199" y="841048"/>
            <a:ext cx="1390651" cy="81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9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1+#ppt_w/2"/>
                                          </p:val>
                                        </p:tav>
                                        <p:tav tm="100000">
                                          <p:val>
                                            <p:strVal val="#ppt_x"/>
                                          </p:val>
                                        </p:tav>
                                      </p:tavLst>
                                    </p:anim>
                                    <p:anim calcmode="lin" valueType="num">
                                      <p:cBhvr additive="base">
                                        <p:cTn id="80"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345932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2582</Words>
  <Application>Microsoft Office PowerPoint</Application>
  <PresentationFormat>On-screen Show (16:9)</PresentationFormat>
  <Paragraphs>792</Paragraphs>
  <Slides>57</Slides>
  <Notes>4</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57</vt:i4>
      </vt:variant>
    </vt:vector>
  </HeadingPairs>
  <TitlesOfParts>
    <vt:vector size="72" baseType="lpstr">
      <vt:lpstr>MS PGothic</vt:lpstr>
      <vt:lpstr>Arial</vt:lpstr>
      <vt:lpstr>Calibri</vt:lpstr>
      <vt:lpstr>Consolas</vt:lpstr>
      <vt:lpstr>Lucida Console</vt:lpstr>
      <vt:lpstr>Segoe UI</vt:lpstr>
      <vt:lpstr>Segoe UI Black</vt:lpstr>
      <vt:lpstr>Segoe UI Light</vt:lpstr>
      <vt:lpstr>Segoe UI Semibold</vt:lpstr>
      <vt:lpstr>Tempus Sans ITC</vt:lpstr>
      <vt:lpstr>Times New Roman</vt:lpstr>
      <vt:lpstr>wf_segoe-ui_light</vt:lpstr>
      <vt:lpstr>Wingdings</vt:lpstr>
      <vt:lpstr>Visual Studio Live! Redmond 2014</vt:lpstr>
      <vt:lpstr>Custom Design</vt:lpstr>
      <vt:lpstr>PowerPoint Presentation</vt:lpstr>
      <vt:lpstr>PowerPoint Presentation</vt:lpstr>
      <vt:lpstr>PowerPoint Presentation</vt:lpstr>
      <vt:lpstr>Shipping Manifest</vt:lpstr>
      <vt:lpstr>PowerPoint Presentation</vt:lpstr>
      <vt:lpstr>PowerPoint Presentation</vt:lpstr>
      <vt:lpstr>Start on Earth – Docker Hello-World</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Demo: Scale</vt:lpstr>
      <vt:lpstr>Load Balancing &amp; Fault Tolerance</vt:lpstr>
      <vt:lpstr>Distribution</vt:lpstr>
      <vt:lpstr>PowerPoint Presentation</vt:lpstr>
      <vt:lpstr>PowerPoint Presentation</vt:lpstr>
      <vt:lpstr>Container Workflow</vt:lpstr>
      <vt:lpstr>Container Workflow</vt:lpstr>
      <vt:lpstr>PowerPoint Presentation</vt:lpstr>
      <vt:lpstr>PowerPoint Presentation</vt:lpstr>
      <vt:lpstr>Docker Tools for Visual Studio</vt:lpstr>
      <vt:lpstr>Docker Tools for Visual Studio</vt:lpstr>
      <vt:lpstr>PowerPoint Presentation</vt:lpstr>
      <vt:lpstr>Visual Studio Team Services</vt:lpstr>
      <vt:lpstr>PowerPoint Presentation</vt:lpstr>
      <vt:lpstr>Azure Container Service A platform for reliable, hyperscale, container-based applications</vt:lpstr>
      <vt:lpstr>PowerPoint Presentation</vt:lpstr>
      <vt:lpstr>Containers: a first class ARM resource</vt:lpstr>
      <vt:lpstr>PowerPoint Presentation</vt:lpstr>
      <vt:lpstr>Coming Into Port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2016-03-15T16:56:33Z</dcterms:modified>
</cp:coreProperties>
</file>